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5" r:id="rId2"/>
    <p:sldId id="263" r:id="rId3"/>
    <p:sldId id="257" r:id="rId4"/>
    <p:sldId id="259" r:id="rId5"/>
    <p:sldId id="258" r:id="rId6"/>
    <p:sldId id="260" r:id="rId7"/>
    <p:sldId id="264" r:id="rId8"/>
    <p:sldId id="256" r:id="rId9"/>
    <p:sldId id="262" r:id="rId10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21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3229A-4E64-4424-BF1E-CDE642EE2DA5}" type="datetimeFigureOut">
              <a:rPr lang="uk-UA"/>
              <a:pPr>
                <a:defRPr/>
              </a:pPr>
              <a:t>11.04.2013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A247A-827D-47F0-B77F-F6C70CE421B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0D728-D8A8-4A5D-9E12-1155671741F8}" type="datetimeFigureOut">
              <a:rPr lang="uk-UA"/>
              <a:pPr>
                <a:defRPr/>
              </a:pPr>
              <a:t>11.04.2013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76B8B-A1CB-4DDB-A888-1A7AF0AFC83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4C43A-1821-4658-A150-E50A17F7BA5E}" type="datetimeFigureOut">
              <a:rPr lang="uk-UA"/>
              <a:pPr>
                <a:defRPr/>
              </a:pPr>
              <a:t>11.04.2013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C2FBB-1AFE-4C5D-BBD6-C39145A3A77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4F07F-305A-42E4-BFB3-A1A659323FDE}" type="datetimeFigureOut">
              <a:rPr lang="uk-UA"/>
              <a:pPr>
                <a:defRPr/>
              </a:pPr>
              <a:t>11.04.2013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E2E46-E50C-4A0D-A3EA-B5C37AB26DD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3A2E4-B97D-4D9D-8AFD-1BCB8023DEA4}" type="datetimeFigureOut">
              <a:rPr lang="uk-UA"/>
              <a:pPr>
                <a:defRPr/>
              </a:pPr>
              <a:t>11.04.2013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D2960-EB8C-4B98-8D98-854F1DA6256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9C1AD-D9DF-4341-9023-89DC11AACAE6}" type="datetimeFigureOut">
              <a:rPr lang="uk-UA"/>
              <a:pPr>
                <a:defRPr/>
              </a:pPr>
              <a:t>11.04.2013</a:t>
            </a:fld>
            <a:endParaRPr lang="uk-U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61979-06C1-4140-A462-449EC7728DA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ED3AE-4DDB-4368-8643-CE79BBF5C8BA}" type="datetimeFigureOut">
              <a:rPr lang="uk-UA"/>
              <a:pPr>
                <a:defRPr/>
              </a:pPr>
              <a:t>11.04.2013</a:t>
            </a:fld>
            <a:endParaRPr lang="uk-UA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58D66-5598-46AE-9B7F-34B06A2A57C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9E941-2D1D-4978-AB96-05903B3E5AE3}" type="datetimeFigureOut">
              <a:rPr lang="uk-UA"/>
              <a:pPr>
                <a:defRPr/>
              </a:pPr>
              <a:t>11.04.2013</a:t>
            </a:fld>
            <a:endParaRPr lang="uk-U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E399F-4293-4784-A090-68A58D43A34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963F9-208A-4D8E-8FB5-CC1B421833E2}" type="datetimeFigureOut">
              <a:rPr lang="uk-UA"/>
              <a:pPr>
                <a:defRPr/>
              </a:pPr>
              <a:t>11.04.2013</a:t>
            </a:fld>
            <a:endParaRPr lang="uk-UA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F925E-133D-4B5D-A5B0-C0DEBFDFA11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14871-4E38-4AD1-AD4F-09078A2F0933}" type="datetimeFigureOut">
              <a:rPr lang="uk-UA"/>
              <a:pPr>
                <a:defRPr/>
              </a:pPr>
              <a:t>11.04.2013</a:t>
            </a:fld>
            <a:endParaRPr lang="uk-U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FB0D0-485A-4273-8393-8431C4E4DB9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4718050" y="993775"/>
            <a:ext cx="1847850" cy="1530350"/>
            <a:chOff x="4718762" y="993075"/>
            <a:chExt cx="1847138" cy="1530439"/>
          </a:xfrm>
        </p:grpSpPr>
        <p:sp>
          <p:nvSpPr>
            <p:cNvPr id="6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 rtlCol="0">
            <a:normAutofit/>
          </a:bodyPr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  <a:endParaRPr lang="en-US" noProof="0"/>
          </a:p>
        </p:txBody>
      </p:sp>
      <p:sp>
        <p:nvSpPr>
          <p:cNvPr id="14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BD690-D937-44A5-96DD-BF7A7393D02D}" type="datetimeFigureOut">
              <a:rPr lang="uk-UA"/>
              <a:pPr>
                <a:defRPr/>
              </a:pPr>
              <a:t>11.04.2013</a:t>
            </a:fld>
            <a:endParaRPr lang="uk-UA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5B7F0-711B-4A82-8856-444037BE480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34"/>
          <p:cNvGrpSpPr>
            <a:grpSpLocks/>
          </p:cNvGrpSpPr>
          <p:nvPr/>
        </p:nvGrpSpPr>
        <p:grpSpPr bwMode="auto">
          <a:xfrm>
            <a:off x="0" y="0"/>
            <a:ext cx="9251950" cy="6858000"/>
            <a:chOff x="-9" y="-16"/>
            <a:chExt cx="9252346" cy="6858038"/>
          </a:xfrm>
        </p:grpSpPr>
        <p:grpSp>
          <p:nvGrpSpPr>
            <p:cNvPr id="1032" name="Group 638"/>
            <p:cNvGrpSpPr>
              <a:grpSpLocks/>
            </p:cNvGrpSpPr>
            <p:nvPr/>
          </p:nvGrpSpPr>
          <p:grpSpPr bwMode="auto"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</p:grpSp>
        <p:grpSp>
          <p:nvGrpSpPr>
            <p:cNvPr id="1033" name="Group 669"/>
            <p:cNvGrpSpPr>
              <a:grpSpLocks/>
            </p:cNvGrpSpPr>
            <p:nvPr/>
          </p:nvGrpSpPr>
          <p:grpSpPr bwMode="auto"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318" y="3703642"/>
                <a:ext cx="1588" cy="158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</p:grpSp>
        <p:grpSp>
          <p:nvGrpSpPr>
            <p:cNvPr id="1034" name="Group 715"/>
            <p:cNvGrpSpPr>
              <a:grpSpLocks/>
            </p:cNvGrpSpPr>
            <p:nvPr/>
          </p:nvGrpSpPr>
          <p:grpSpPr bwMode="auto"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</p:grp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009650" y="676275"/>
            <a:ext cx="71247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09650" y="1806575"/>
            <a:ext cx="7124700" cy="405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13" y="59515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8E07CE3C-2737-4920-833C-65B6A8E54BFF}" type="datetimeFigureOut">
              <a:rPr lang="uk-UA"/>
              <a:pPr>
                <a:defRPr/>
              </a:pPr>
              <a:t>11.04.2013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1100" y="5951538"/>
            <a:ext cx="525621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3088" y="5951538"/>
            <a:ext cx="60801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A01E75F6-7D0C-4720-AAC1-C4A136A2968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84" r:id="rId9"/>
    <p:sldLayoutId id="2147483675" r:id="rId10"/>
    <p:sldLayoutId id="2147483674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404040"/>
          </a:solidFill>
          <a:latin typeface="+mj-lt"/>
          <a:ea typeface="Trebuchet MS" pitchFamily="34" charset="0"/>
          <a:cs typeface="Trebuchet M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itchFamily="34" charset="0"/>
          <a:ea typeface="Trebuchet MS" pitchFamily="34" charset="0"/>
          <a:cs typeface="Trebuchet MS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itchFamily="34" charset="0"/>
          <a:ea typeface="Trebuchet MS" pitchFamily="34" charset="0"/>
          <a:cs typeface="Trebuchet MS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itchFamily="34" charset="0"/>
          <a:ea typeface="Trebuchet MS" pitchFamily="34" charset="0"/>
          <a:cs typeface="Trebuchet MS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itchFamily="34" charset="0"/>
          <a:ea typeface="Trebuchet MS" pitchFamily="34" charset="0"/>
          <a:cs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2349500"/>
            <a:ext cx="3008313" cy="1162050"/>
          </a:xfrm>
        </p:spPr>
        <p:txBody>
          <a:bodyPr>
            <a:normAutofit/>
          </a:bodyPr>
          <a:lstStyle/>
          <a:p>
            <a:pPr eaLnBrk="1" hangingPunct="1"/>
            <a:r>
              <a:rPr lang="uk-UA" sz="3200" smtClean="0">
                <a:latin typeface="Times New Roman" pitchFamily="18" charset="0"/>
                <a:cs typeface="Times New Roman" pitchFamily="18" charset="0"/>
              </a:rPr>
              <a:t>Широ </a:t>
            </a:r>
            <a:br>
              <a:rPr lang="uk-UA" sz="320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smtClean="0">
                <a:latin typeface="Times New Roman" pitchFamily="18" charset="0"/>
                <a:cs typeface="Times New Roman" pitchFamily="18" charset="0"/>
              </a:rPr>
              <a:t>Адріана</a:t>
            </a:r>
            <a:br>
              <a:rPr lang="uk-UA" sz="320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smtClean="0">
                <a:latin typeface="Times New Roman" pitchFamily="18" charset="0"/>
                <a:cs typeface="Times New Roman" pitchFamily="18" charset="0"/>
              </a:rPr>
              <a:t>Ренальдівна</a:t>
            </a:r>
          </a:p>
        </p:txBody>
      </p:sp>
      <p:pic>
        <p:nvPicPr>
          <p:cNvPr id="13314" name="Місце для вмісту 4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62400" y="446088"/>
            <a:ext cx="4060825" cy="5414962"/>
          </a:xfrm>
        </p:spPr>
      </p:pic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 flipV="1">
            <a:off x="457200" y="6126163"/>
            <a:ext cx="3008313" cy="46037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/>
            </a:pPr>
            <a:r>
              <a:rPr lang="uk-UA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endParaRPr lang="uk-UA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>
            <p:ph type="title"/>
          </p:nvPr>
        </p:nvSpPr>
        <p:spPr>
          <a:xfrm>
            <a:off x="544513" y="104775"/>
            <a:ext cx="8229600" cy="704850"/>
          </a:xfrm>
        </p:spPr>
        <p:txBody>
          <a:bodyPr/>
          <a:lstStyle/>
          <a:p>
            <a:pPr eaLnBrk="1" hangingPunct="1"/>
            <a:r>
              <a:rPr lang="uk-UA" smtClean="0">
                <a:latin typeface="Arial" charset="0"/>
              </a:rPr>
              <a:t>Схема комісії дисципліни та порядку</a:t>
            </a:r>
            <a:endParaRPr lang="ru-RU" smtClean="0">
              <a:latin typeface="Arial" charset="0"/>
            </a:endParaRPr>
          </a:p>
        </p:txBody>
      </p:sp>
      <p:grpSp>
        <p:nvGrpSpPr>
          <p:cNvPr id="14338" name="Групувати 18"/>
          <p:cNvGrpSpPr>
            <a:grpSpLocks/>
          </p:cNvGrpSpPr>
          <p:nvPr/>
        </p:nvGrpSpPr>
        <p:grpSpPr bwMode="auto">
          <a:xfrm>
            <a:off x="901700" y="908050"/>
            <a:ext cx="7167563" cy="5762625"/>
            <a:chOff x="-800100" y="914400"/>
            <a:chExt cx="7086600" cy="6629400"/>
          </a:xfrm>
        </p:grpSpPr>
        <p:sp>
          <p:nvSpPr>
            <p:cNvPr id="14341" name="Rectangle 15"/>
            <p:cNvSpPr>
              <a:spLocks noChangeArrowheads="1"/>
            </p:cNvSpPr>
            <p:nvPr/>
          </p:nvSpPr>
          <p:spPr bwMode="auto">
            <a:xfrm>
              <a:off x="1257300" y="914400"/>
              <a:ext cx="2971800" cy="6858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 b="1">
                  <a:ea typeface="Times New Roman" pitchFamily="18" charset="0"/>
                  <a:cs typeface="Arial" charset="0"/>
                </a:rPr>
                <a:t>Комісія дисципліни і порядку</a:t>
              </a:r>
              <a:endParaRPr lang="uk-UA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14342" name="Rectangle 14"/>
            <p:cNvSpPr>
              <a:spLocks noChangeArrowheads="1"/>
            </p:cNvSpPr>
            <p:nvPr/>
          </p:nvSpPr>
          <p:spPr bwMode="auto">
            <a:xfrm>
              <a:off x="-571500" y="4229099"/>
              <a:ext cx="1714500" cy="12573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 sz="1600" b="1">
                  <a:ea typeface="Times New Roman" pitchFamily="18" charset="0"/>
                  <a:cs typeface="Arial" charset="0"/>
                </a:rPr>
                <a:t>Відділ контролю за чергуванням класів</a:t>
              </a:r>
              <a:endParaRPr lang="uk-UA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14343" name="Rectangle 13"/>
            <p:cNvSpPr>
              <a:spLocks noChangeArrowheads="1"/>
            </p:cNvSpPr>
            <p:nvPr/>
          </p:nvSpPr>
          <p:spPr bwMode="auto">
            <a:xfrm>
              <a:off x="2057400" y="4229100"/>
              <a:ext cx="1714500" cy="12573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 sz="1600" b="1">
                  <a:ea typeface="Times New Roman" pitchFamily="18" charset="0"/>
                  <a:cs typeface="Arial" charset="0"/>
                </a:rPr>
                <a:t>Відділ контролю за санітарним станом класів</a:t>
              </a:r>
              <a:endParaRPr lang="uk-UA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14344" name="Rectangle 12"/>
            <p:cNvSpPr>
              <a:spLocks noChangeArrowheads="1"/>
            </p:cNvSpPr>
            <p:nvPr/>
          </p:nvSpPr>
          <p:spPr bwMode="auto">
            <a:xfrm>
              <a:off x="4572000" y="4114800"/>
              <a:ext cx="1714500" cy="13716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 sz="1600" b="1">
                  <a:ea typeface="Times New Roman" pitchFamily="18" charset="0"/>
                  <a:cs typeface="Arial" charset="0"/>
                </a:rPr>
                <a:t>Дні ввічливості, культури, доброти</a:t>
              </a:r>
              <a:endParaRPr lang="uk-UA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14345" name="Rectangle 11"/>
            <p:cNvSpPr>
              <a:spLocks noChangeArrowheads="1"/>
            </p:cNvSpPr>
            <p:nvPr/>
          </p:nvSpPr>
          <p:spPr bwMode="auto">
            <a:xfrm>
              <a:off x="342900" y="6515100"/>
              <a:ext cx="1943100" cy="10287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 sz="1600" b="1">
                  <a:ea typeface="Times New Roman" pitchFamily="18" charset="0"/>
                  <a:cs typeface="Arial" charset="0"/>
                </a:rPr>
                <a:t>Контроль за  дисципліни та порядку</a:t>
              </a:r>
              <a:endParaRPr lang="uk-UA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14346" name="Rectangle 10"/>
            <p:cNvSpPr>
              <a:spLocks noChangeArrowheads="1"/>
            </p:cNvSpPr>
            <p:nvPr/>
          </p:nvSpPr>
          <p:spPr bwMode="auto">
            <a:xfrm>
              <a:off x="3429000" y="6629399"/>
              <a:ext cx="1943100" cy="9144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 sz="1600" b="1">
                  <a:ea typeface="Times New Roman" pitchFamily="18" charset="0"/>
                  <a:cs typeface="Arial" charset="0"/>
                </a:rPr>
                <a:t>Відділ збереження шкільного майна</a:t>
              </a:r>
              <a:endParaRPr lang="uk-UA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14347" name="Line 9"/>
            <p:cNvSpPr>
              <a:spLocks noChangeShapeType="1"/>
            </p:cNvSpPr>
            <p:nvPr/>
          </p:nvSpPr>
          <p:spPr bwMode="auto">
            <a:xfrm flipH="1">
              <a:off x="114300" y="1600200"/>
              <a:ext cx="1943100" cy="2514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8" name="Line 8"/>
            <p:cNvSpPr>
              <a:spLocks noChangeShapeType="1"/>
            </p:cNvSpPr>
            <p:nvPr/>
          </p:nvSpPr>
          <p:spPr bwMode="auto">
            <a:xfrm>
              <a:off x="3657600" y="1600200"/>
              <a:ext cx="1828800" cy="2514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9" name="Line 7"/>
            <p:cNvSpPr>
              <a:spLocks noChangeShapeType="1"/>
            </p:cNvSpPr>
            <p:nvPr/>
          </p:nvSpPr>
          <p:spPr bwMode="auto">
            <a:xfrm>
              <a:off x="2857500" y="1600200"/>
              <a:ext cx="0" cy="26289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0" name="Line 6"/>
            <p:cNvSpPr>
              <a:spLocks noChangeShapeType="1"/>
            </p:cNvSpPr>
            <p:nvPr/>
          </p:nvSpPr>
          <p:spPr bwMode="auto">
            <a:xfrm flipH="1">
              <a:off x="914400" y="1600200"/>
              <a:ext cx="1371600" cy="5029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1" name="Line 5"/>
            <p:cNvSpPr>
              <a:spLocks noChangeShapeType="1"/>
            </p:cNvSpPr>
            <p:nvPr/>
          </p:nvSpPr>
          <p:spPr bwMode="auto">
            <a:xfrm>
              <a:off x="3314700" y="1600200"/>
              <a:ext cx="1600200" cy="5029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2" name="Rectangle 4"/>
            <p:cNvSpPr>
              <a:spLocks noChangeArrowheads="1"/>
            </p:cNvSpPr>
            <p:nvPr/>
          </p:nvSpPr>
          <p:spPr bwMode="auto">
            <a:xfrm>
              <a:off x="-800100" y="2171700"/>
              <a:ext cx="1600200" cy="8001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 sz="1600" b="1">
                  <a:ea typeface="Times New Roman" pitchFamily="18" charset="0"/>
                  <a:cs typeface="Arial" charset="0"/>
                </a:rPr>
                <a:t>Превентивне виховання</a:t>
              </a:r>
              <a:endParaRPr lang="uk-UA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14353" name="Rectangle 3"/>
            <p:cNvSpPr>
              <a:spLocks noChangeArrowheads="1"/>
            </p:cNvSpPr>
            <p:nvPr/>
          </p:nvSpPr>
          <p:spPr bwMode="auto">
            <a:xfrm>
              <a:off x="4800600" y="2171700"/>
              <a:ext cx="1485900" cy="8001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 sz="1600" b="1">
                  <a:ea typeface="Times New Roman" pitchFamily="18" charset="0"/>
                  <a:cs typeface="Arial" charset="0"/>
                </a:rPr>
                <a:t>Випуск «Блискавок»</a:t>
              </a:r>
              <a:endParaRPr lang="uk-UA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14354" name="Line 2"/>
            <p:cNvSpPr>
              <a:spLocks noChangeShapeType="1"/>
            </p:cNvSpPr>
            <p:nvPr/>
          </p:nvSpPr>
          <p:spPr bwMode="auto">
            <a:xfrm flipH="1">
              <a:off x="0" y="1600200"/>
              <a:ext cx="1485900" cy="5715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5" name="Line 1"/>
            <p:cNvSpPr>
              <a:spLocks noChangeShapeType="1"/>
            </p:cNvSpPr>
            <p:nvPr/>
          </p:nvSpPr>
          <p:spPr bwMode="auto">
            <a:xfrm>
              <a:off x="4000500" y="1600200"/>
              <a:ext cx="1600200" cy="5715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339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340" name="Rectangle 2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cs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Комісія дисципліни і порядку</a:t>
            </a:r>
          </a:p>
        </p:txBody>
      </p:sp>
      <p:sp>
        <p:nvSpPr>
          <p:cNvPr id="15362" name="Місце для вмісту 4"/>
          <p:cNvSpPr>
            <a:spLocks noGrp="1"/>
          </p:cNvSpPr>
          <p:nvPr>
            <p:ph idx="1"/>
          </p:nvPr>
        </p:nvSpPr>
        <p:spPr>
          <a:xfrm>
            <a:off x="4356100" y="1773238"/>
            <a:ext cx="3538538" cy="4525962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15363" name="Picture 2" descr="D:\Фото Н. Ем\DSCF49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628775"/>
            <a:ext cx="7489825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Прямокутник 1"/>
          <p:cNvSpPr>
            <a:spLocks noChangeArrowheads="1"/>
          </p:cNvSpPr>
          <p:nvPr/>
        </p:nvSpPr>
        <p:spPr bwMode="auto">
          <a:xfrm>
            <a:off x="571500" y="692150"/>
            <a:ext cx="8281988" cy="550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latin typeface="Calibri" pitchFamily="34" charset="0"/>
              </a:rPr>
              <a:t>Правила для учнів</a:t>
            </a:r>
          </a:p>
          <a:p>
            <a:r>
              <a:rPr lang="ru-RU" sz="1400">
                <a:latin typeface="Calibri" pitchFamily="34" charset="0"/>
              </a:rPr>
              <a:t>1.     </a:t>
            </a:r>
            <a:r>
              <a:rPr lang="ru-RU" sz="1400" b="1">
                <a:latin typeface="Calibri" pitchFamily="34" charset="0"/>
              </a:rPr>
              <a:t>Учні приходять до школи за 10 хв. до початку занять.</a:t>
            </a:r>
          </a:p>
          <a:p>
            <a:r>
              <a:rPr lang="ru-RU" sz="1400" b="1">
                <a:latin typeface="Calibri" pitchFamily="34" charset="0"/>
              </a:rPr>
              <a:t>2.     Перед входом до школи учень повинен витерти взуття, не поспішаючи, іти на той поверх, де знаходиться його клас.</a:t>
            </a:r>
          </a:p>
          <a:p>
            <a:r>
              <a:rPr lang="ru-RU" sz="1400" b="1">
                <a:latin typeface="Calibri" pitchFamily="34" charset="0"/>
              </a:rPr>
              <a:t>3.     До приходу вчителя учні готують все необхідне до уроку. Підручник, щоденник, зошити мають бути акуратно покладені на парті.</a:t>
            </a:r>
          </a:p>
          <a:p>
            <a:r>
              <a:rPr lang="ru-RU" sz="1400" b="1">
                <a:latin typeface="Calibri" pitchFamily="34" charset="0"/>
              </a:rPr>
              <a:t>4.     Після того, як вчитель зайшов у клас, входити забороняється. Учні, які запізнилися на урок, допускаються в клас лише з дозволу директора і його заступників.</a:t>
            </a:r>
          </a:p>
          <a:p>
            <a:r>
              <a:rPr lang="ru-RU" sz="1400" b="1">
                <a:latin typeface="Calibri" pitchFamily="34" charset="0"/>
              </a:rPr>
              <a:t>5.     Не дозволяється приносити до школи та на її територію з будь-якою метою та використовувати будь-яким способом зброю, навіть іграшкову, вибухонебезпечні та вогненебезпечні речовини, гострі предмети, гральні карти, алкогольні напої, сигарети, жувальні гумки, літературу. Не дозволяється використовувати плеєрів та мобільних телефонів під час навчального процесу.</a:t>
            </a:r>
          </a:p>
          <a:p>
            <a:r>
              <a:rPr lang="ru-RU" sz="1400" b="1">
                <a:latin typeface="Calibri" pitchFamily="34" charset="0"/>
              </a:rPr>
              <a:t>6.     Не дозволяється без дозволу вчителя залишати приміщення та територію школи в урочний час. У випадку пропуску занять учень повинен надати класному керівникові довідку від лікаря або записку від батьків стосовно причини відсутності на заняттях. Пропускати заняття без поважної причини не дозволяється.</a:t>
            </a:r>
          </a:p>
          <a:p>
            <a:r>
              <a:rPr lang="ru-RU" sz="1400" b="1">
                <a:latin typeface="Calibri" pitchFamily="34" charset="0"/>
              </a:rPr>
              <a:t>7.     Без дозволу вчителя або класного керівника ніхто з учнів не має права пересідати на іншу парту.</a:t>
            </a:r>
          </a:p>
          <a:p>
            <a:r>
              <a:rPr lang="ru-RU" sz="1400" b="1">
                <a:latin typeface="Calibri" pitchFamily="34" charset="0"/>
              </a:rPr>
              <a:t>8.     Учні, які бажають відповісти на запитання, поставлене вчителем, або звернутися до вчителя з запитанням, повинні підняти руку, поставивши її  ліктем на парту.</a:t>
            </a:r>
          </a:p>
          <a:p>
            <a:r>
              <a:rPr lang="ru-RU" sz="1400" b="1">
                <a:latin typeface="Calibri" pitchFamily="34" charset="0"/>
              </a:rPr>
              <a:t>9.     Після відповіді на питання вчителя учень обов’язково подає щоденник для виставлення оцінки.</a:t>
            </a:r>
          </a:p>
          <a:p>
            <a:r>
              <a:rPr lang="ru-RU" sz="1400" b="1">
                <a:latin typeface="Calibri" pitchFamily="34" charset="0"/>
              </a:rPr>
              <a:t>10.      Після закінчення уроку учні встають тільки після слів вчителя: "Урок закінчено”.</a:t>
            </a:r>
          </a:p>
          <a:p>
            <a:r>
              <a:rPr lang="ru-RU" sz="1400" b="1">
                <a:latin typeface="Calibri" pitchFamily="34" charset="0"/>
              </a:rPr>
              <a:t>11.     Після закінчення уроків учні організовано під керівництвом вчителів, які проводили останній урок, виходять з класу.</a:t>
            </a:r>
          </a:p>
          <a:p>
            <a:r>
              <a:rPr lang="ru-RU" sz="1400" b="1">
                <a:latin typeface="Calibri" pitchFamily="34" charset="0"/>
              </a:rPr>
              <a:t>12.     Зі школи учні повинні виходити спокійно, додержуючись порядку. Залишатися в школі без потреби забороняється.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\\УЧЕНЬ6-INCOM\Users\Guest\Desktop\Педагог-орган. Голод І.І\DSCF49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692150"/>
            <a:ext cx="3816350" cy="554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3" descr="\\УЧЕНЬ6-INCOM\Users\Guest\Desktop\Педагог-орган. Голод І.І\DSCF498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692150"/>
            <a:ext cx="4229100" cy="554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кутник 1"/>
          <p:cNvSpPr>
            <a:spLocks noChangeArrowheads="1"/>
          </p:cNvSpPr>
          <p:nvPr/>
        </p:nvSpPr>
        <p:spPr bwMode="auto">
          <a:xfrm>
            <a:off x="684213" y="692150"/>
            <a:ext cx="7920037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b="1">
                <a:latin typeface="Calibri" pitchFamily="34" charset="0"/>
              </a:rPr>
              <a:t>Пам'ятка черговому</a:t>
            </a:r>
          </a:p>
          <a:p>
            <a:r>
              <a:rPr lang="uk-UA" sz="1400">
                <a:latin typeface="Calibri" pitchFamily="34" charset="0"/>
              </a:rPr>
              <a:t>1. Діяльність учнівського колективу в школі організовується на основі самоврядування з метою підвищення якості навчання, зміцнення свідомої дисципліни учнів, розвиток їх творчості, самодіяльності.</a:t>
            </a:r>
          </a:p>
          <a:p>
            <a:endParaRPr lang="uk-UA" sz="1400">
              <a:latin typeface="Calibri" pitchFamily="34" charset="0"/>
            </a:endParaRPr>
          </a:p>
          <a:p>
            <a:r>
              <a:rPr lang="uk-UA" sz="1400">
                <a:latin typeface="Calibri" pitchFamily="34" charset="0"/>
              </a:rPr>
              <a:t>2. Черговий учень школи приступає до своїх обов'язків об 8 год., приймаючи від педагога-організатора пов'язки, зошити, робить відповідний запис у журналі.</a:t>
            </a:r>
          </a:p>
          <a:p>
            <a:endParaRPr lang="uk-UA" sz="1400">
              <a:latin typeface="Calibri" pitchFamily="34" charset="0"/>
            </a:endParaRPr>
          </a:p>
          <a:p>
            <a:r>
              <a:rPr lang="uk-UA" sz="1400">
                <a:latin typeface="Calibri" pitchFamily="34" charset="0"/>
              </a:rPr>
              <a:t>3. Черговий по школі:</a:t>
            </a:r>
          </a:p>
          <a:p>
            <a:r>
              <a:rPr lang="uk-UA" sz="1400">
                <a:latin typeface="Calibri" pitchFamily="34" charset="0"/>
              </a:rPr>
              <a:t>1) розставляє чергових учнів по постах, перевіряє наявність документації (зошитів обліку);</a:t>
            </a:r>
          </a:p>
          <a:p>
            <a:r>
              <a:rPr lang="uk-UA" sz="1400">
                <a:latin typeface="Calibri" pitchFamily="34" charset="0"/>
              </a:rPr>
              <a:t>2) відповідає за збереження учнівського одягу ,поведінку учнів у їдальні;</a:t>
            </a:r>
          </a:p>
          <a:p>
            <a:r>
              <a:rPr lang="uk-UA" sz="1400">
                <a:latin typeface="Calibri" pitchFamily="34" charset="0"/>
              </a:rPr>
              <a:t>3) контролює прихід сторонніх людей у школу, робить відповідні зауваження, з'ясовуючи причини їх приходу до школи;</a:t>
            </a:r>
          </a:p>
          <a:p>
            <a:r>
              <a:rPr lang="uk-UA" sz="1400">
                <a:latin typeface="Calibri" pitchFamily="34" charset="0"/>
              </a:rPr>
              <a:t>4) за 30 хвилин до завершення першого уроку приймає від старост замовлення на харчування учнів;</a:t>
            </a:r>
          </a:p>
          <a:p>
            <a:r>
              <a:rPr lang="uk-UA" sz="1400">
                <a:latin typeface="Calibri" pitchFamily="34" charset="0"/>
              </a:rPr>
              <a:t>5) веде облік спізнень учнів на уроки;</a:t>
            </a:r>
          </a:p>
          <a:p>
            <a:r>
              <a:rPr lang="uk-UA" sz="1400">
                <a:latin typeface="Calibri" pitchFamily="34" charset="0"/>
              </a:rPr>
              <a:t>6) стежить за дисципліною, порядком під час перерв, веде облік порушень у журналі чергового;</a:t>
            </a:r>
          </a:p>
          <a:p>
            <a:r>
              <a:rPr lang="uk-UA" sz="1400">
                <a:latin typeface="Calibri" pitchFamily="34" charset="0"/>
              </a:rPr>
              <a:t>7) протягом дня працює спільно з черговим учителем та адміністратором, інформує їх про виявлені порушення дисципліни та порядку, санітарного стану, режиму роботи школи;</a:t>
            </a:r>
          </a:p>
          <a:p>
            <a:r>
              <a:rPr lang="uk-UA" sz="1400">
                <a:latin typeface="Calibri" pitchFamily="34" charset="0"/>
              </a:rPr>
              <a:t>8) після закінчення уроків, спільно з черговим учителем, здійснює рейд-огляд класів, виставляє оцінку за санітарний стан класів, робить відповідні записи в журналі чергового.</a:t>
            </a:r>
          </a:p>
          <a:p>
            <a:endParaRPr lang="uk-UA" sz="1400">
              <a:latin typeface="Calibri" pitchFamily="34" charset="0"/>
            </a:endParaRPr>
          </a:p>
          <a:p>
            <a:r>
              <a:rPr lang="uk-UA" sz="1400">
                <a:latin typeface="Calibri" pitchFamily="34" charset="0"/>
              </a:rPr>
              <a:t>4. Наприкінці тижня комісія звітує про чергування в школі.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2900" smtClean="0"/>
              <a:t>Дні ввічливості</a:t>
            </a:r>
            <a:r>
              <a:rPr lang="uk-UA" sz="2900" smtClean="0">
                <a:latin typeface="Arial" charset="0"/>
              </a:rPr>
              <a:t>,</a:t>
            </a:r>
            <a:r>
              <a:rPr lang="uk-UA" sz="2900" smtClean="0"/>
              <a:t> культури і доброти</a:t>
            </a:r>
          </a:p>
        </p:txBody>
      </p:sp>
      <p:pic>
        <p:nvPicPr>
          <p:cNvPr id="19458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1557338"/>
            <a:ext cx="3552825" cy="2663825"/>
          </a:xfrm>
        </p:spPr>
      </p:pic>
      <p:pic>
        <p:nvPicPr>
          <p:cNvPr id="19459" name="Місце для вмісту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14850" y="1557338"/>
            <a:ext cx="3551238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Місце для вмісту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11413" y="3892550"/>
            <a:ext cx="3552825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052513"/>
            <a:ext cx="6913563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2800" smtClean="0"/>
              <a:t>Шкідливі звички та їх вплив на організм людини</a:t>
            </a:r>
          </a:p>
        </p:txBody>
      </p:sp>
      <p:pic>
        <p:nvPicPr>
          <p:cNvPr id="21506" name="Picture 2" descr="C:\Users\Guest\Desktop\нігті\imagesор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1844675"/>
            <a:ext cx="3025775" cy="2859088"/>
          </a:xfrm>
        </p:spPr>
      </p:pic>
      <p:pic>
        <p:nvPicPr>
          <p:cNvPr id="21507" name="Picture 3" descr="C:\Users\Guest\Desktop\нігті\zvuchk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72163" y="1268413"/>
            <a:ext cx="3163887" cy="314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8038" y="3860800"/>
            <a:ext cx="33147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Весна</Template>
  <TotalTime>93</TotalTime>
  <Words>495</Words>
  <Application>Microsoft Office PowerPoint</Application>
  <PresentationFormat>Экран (4:3)</PresentationFormat>
  <Paragraphs>43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Verdana</vt:lpstr>
      <vt:lpstr>Wingdings 2</vt:lpstr>
      <vt:lpstr>Calibri</vt:lpstr>
      <vt:lpstr>Times New Roman</vt:lpstr>
      <vt:lpstr>Spring</vt:lpstr>
      <vt:lpstr>Spring</vt:lpstr>
      <vt:lpstr>Широ  Адріана Ренальдівна</vt:lpstr>
      <vt:lpstr>Схема комісії дисципліни та порядку</vt:lpstr>
      <vt:lpstr>Комісія дисципліни і порядку</vt:lpstr>
      <vt:lpstr>Слайд 4</vt:lpstr>
      <vt:lpstr>Слайд 5</vt:lpstr>
      <vt:lpstr>Слайд 6</vt:lpstr>
      <vt:lpstr>Дні ввічливості, культури і доброти</vt:lpstr>
      <vt:lpstr>Слайд 8</vt:lpstr>
      <vt:lpstr>Шкідливі звички та їх вплив на організм людини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Комісія дисципліни і порядку</dc:title>
  <dc:creator>Guest</dc:creator>
  <cp:lastModifiedBy>Admin</cp:lastModifiedBy>
  <cp:revision>20</cp:revision>
  <dcterms:created xsi:type="dcterms:W3CDTF">2013-04-09T11:44:39Z</dcterms:created>
  <dcterms:modified xsi:type="dcterms:W3CDTF">2013-04-11T02:48:04Z</dcterms:modified>
</cp:coreProperties>
</file>