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6" r:id="rId4"/>
    <p:sldId id="269" r:id="rId5"/>
    <p:sldId id="259" r:id="rId6"/>
    <p:sldId id="261" r:id="rId7"/>
    <p:sldId id="262" r:id="rId8"/>
    <p:sldId id="260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9" r:id="rId22"/>
    <p:sldId id="276" r:id="rId23"/>
    <p:sldId id="277" r:id="rId24"/>
    <p:sldId id="27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87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9E53-D76E-4BD6-BCD1-0B3FCD89A88C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58B62-85D1-4D0B-9060-AEF60145E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851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9E53-D76E-4BD6-BCD1-0B3FCD89A88C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58B62-85D1-4D0B-9060-AEF60145E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006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9E53-D76E-4BD6-BCD1-0B3FCD89A88C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58B62-85D1-4D0B-9060-AEF60145E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047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9E53-D76E-4BD6-BCD1-0B3FCD89A88C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58B62-85D1-4D0B-9060-AEF60145E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85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9E53-D76E-4BD6-BCD1-0B3FCD89A88C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58B62-85D1-4D0B-9060-AEF60145E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155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9E53-D76E-4BD6-BCD1-0B3FCD89A88C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58B62-85D1-4D0B-9060-AEF60145E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914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9E53-D76E-4BD6-BCD1-0B3FCD89A88C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58B62-85D1-4D0B-9060-AEF60145E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61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9E53-D76E-4BD6-BCD1-0B3FCD89A88C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58B62-85D1-4D0B-9060-AEF60145E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451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9E53-D76E-4BD6-BCD1-0B3FCD89A88C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58B62-85D1-4D0B-9060-AEF60145E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092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9E53-D76E-4BD6-BCD1-0B3FCD89A88C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58B62-85D1-4D0B-9060-AEF60145E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493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89E53-D76E-4BD6-BCD1-0B3FCD89A88C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58B62-85D1-4D0B-9060-AEF60145E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73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89E53-D76E-4BD6-BCD1-0B3FCD89A88C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58B62-85D1-4D0B-9060-AEF60145E7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551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://images4.wikia.nocookie.net/__cb20110606152806/dragonage/ru/images/3/3f/%D0%A4%D0%BE%D0%BD_%D0%B4%D0%BB%D1%8F_%D0%B2%D0%B8%D0%BA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9144000" cy="698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620688"/>
            <a:ext cx="8784976" cy="292387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47625">
              <a:lnSpc>
                <a:spcPct val="115000"/>
              </a:lnSpc>
              <a:spcAft>
                <a:spcPts val="0"/>
              </a:spcAft>
            </a:pPr>
            <a:r>
              <a:rPr lang="uk-UA" sz="4000" b="1" dirty="0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Урок, щоб легко нам почати,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  <a:latin typeface="Comic Sans MS" panose="030F0702030302020204" pitchFamily="66" charset="0"/>
              <a:ea typeface="Calibri"/>
              <a:cs typeface="Times New Roman"/>
            </a:endParaRPr>
          </a:p>
          <a:p>
            <a:pPr marL="47625">
              <a:lnSpc>
                <a:spcPct val="115000"/>
              </a:lnSpc>
              <a:spcAft>
                <a:spcPts val="0"/>
              </a:spcAft>
            </a:pPr>
            <a:r>
              <a:rPr lang="uk-UA" sz="4000" b="1" dirty="0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Слова важливі прошу пам’ятати,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  <a:latin typeface="Comic Sans MS" panose="030F0702030302020204" pitchFamily="66" charset="0"/>
              <a:ea typeface="Calibri"/>
              <a:cs typeface="Times New Roman"/>
            </a:endParaRPr>
          </a:p>
          <a:p>
            <a:pPr marL="47625">
              <a:lnSpc>
                <a:spcPct val="115000"/>
              </a:lnSpc>
              <a:spcAft>
                <a:spcPts val="0"/>
              </a:spcAft>
            </a:pPr>
            <a:r>
              <a:rPr lang="uk-UA" sz="4000" b="1" dirty="0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Що Божа ласка душу очищає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  <a:latin typeface="Comic Sans MS" panose="030F0702030302020204" pitchFamily="66" charset="0"/>
              <a:ea typeface="Calibri"/>
              <a:cs typeface="Times New Roman"/>
            </a:endParaRPr>
          </a:p>
          <a:p>
            <a:pPr marL="47625">
              <a:lnSpc>
                <a:spcPct val="115000"/>
              </a:lnSpc>
              <a:spcAft>
                <a:spcPts val="0"/>
              </a:spcAft>
            </a:pPr>
            <a:r>
              <a:rPr lang="uk-UA" sz="4000" b="1" dirty="0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І розум благодаттю наповняє.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  <a:latin typeface="Comic Sans MS" panose="030F0702030302020204" pitchFamily="66" charset="0"/>
              <a:ea typeface="Calibri"/>
              <a:cs typeface="Times New Roman"/>
            </a:endParaRPr>
          </a:p>
        </p:txBody>
      </p:sp>
      <p:pic>
        <p:nvPicPr>
          <p:cNvPr id="4" name="Picture 4" descr="school03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267200"/>
            <a:ext cx="2109788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11435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://images4.wikia.nocookie.net/__cb20110606152806/dragonage/ru/images/3/3f/%D0%A4%D0%BE%D0%BD_%D0%B4%D0%BB%D1%8F_%D0%B2%D0%B8%D0%BA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9144000" cy="698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816252"/>
            <a:ext cx="8496944" cy="541686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/>
            <a:r>
              <a:rPr lang="uk-UA" sz="4000" b="1" i="1" dirty="0" err="1" smtClean="0">
                <a:ln w="50800"/>
                <a:solidFill>
                  <a:schemeClr val="bg1">
                    <a:lumMod val="50000"/>
                  </a:schemeClr>
                </a:solidFill>
              </a:rPr>
              <a:t>Фізкультхвилинка</a:t>
            </a:r>
            <a:r>
              <a:rPr lang="uk-UA" sz="4000" b="1" i="1" dirty="0" smtClean="0">
                <a:ln w="50800"/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ru-RU" sz="4000" b="1" dirty="0" smtClean="0">
              <a:ln w="50800"/>
              <a:solidFill>
                <a:schemeClr val="bg1">
                  <a:lumMod val="50000"/>
                </a:schemeClr>
              </a:solidFill>
            </a:endParaRPr>
          </a:p>
          <a:p>
            <a:r>
              <a:rPr lang="uk-UA" sz="3200" b="1" dirty="0" smtClean="0">
                <a:ln w="50800"/>
                <a:solidFill>
                  <a:schemeClr val="bg1">
                    <a:lumMod val="50000"/>
                  </a:schemeClr>
                </a:solidFill>
              </a:rPr>
              <a:t>Слухаєте уважно завдання і виконуєте.</a:t>
            </a:r>
            <a:endParaRPr lang="ru-RU" sz="3200" b="1" dirty="0" smtClean="0">
              <a:ln w="50800"/>
              <a:solidFill>
                <a:schemeClr val="bg1">
                  <a:lumMod val="50000"/>
                </a:schemeClr>
              </a:solidFill>
            </a:endParaRPr>
          </a:p>
          <a:p>
            <a:r>
              <a:rPr lang="uk-UA" sz="3200" b="1" dirty="0" smtClean="0">
                <a:ln w="50800"/>
                <a:solidFill>
                  <a:schemeClr val="bg1">
                    <a:lumMod val="50000"/>
                  </a:schemeClr>
                </a:solidFill>
              </a:rPr>
              <a:t>Руки вже за головою.</a:t>
            </a:r>
            <a:endParaRPr lang="ru-RU" sz="3200" b="1" dirty="0" smtClean="0">
              <a:ln w="50800"/>
              <a:solidFill>
                <a:schemeClr val="bg1">
                  <a:lumMod val="50000"/>
                </a:schemeClr>
              </a:solidFill>
            </a:endParaRPr>
          </a:p>
          <a:p>
            <a:r>
              <a:rPr lang="uk-UA" sz="3200" b="1" dirty="0" smtClean="0">
                <a:ln w="50800"/>
                <a:solidFill>
                  <a:schemeClr val="bg1">
                    <a:lumMod val="50000"/>
                  </a:schemeClr>
                </a:solidFill>
              </a:rPr>
              <a:t>То ж дивись перед собою.</a:t>
            </a:r>
            <a:endParaRPr lang="ru-RU" sz="3200" b="1" dirty="0" smtClean="0">
              <a:ln w="50800"/>
              <a:solidFill>
                <a:schemeClr val="bg1">
                  <a:lumMod val="50000"/>
                </a:schemeClr>
              </a:solidFill>
            </a:endParaRPr>
          </a:p>
          <a:p>
            <a:r>
              <a:rPr lang="uk-UA" sz="3200" b="1" dirty="0" smtClean="0">
                <a:ln w="50800"/>
                <a:solidFill>
                  <a:schemeClr val="bg1">
                    <a:lumMod val="50000"/>
                  </a:schemeClr>
                </a:solidFill>
              </a:rPr>
              <a:t>Випрямляємо хребет.</a:t>
            </a:r>
            <a:endParaRPr lang="ru-RU" sz="3200" b="1" dirty="0" smtClean="0">
              <a:ln w="50800"/>
              <a:solidFill>
                <a:schemeClr val="bg1">
                  <a:lumMod val="50000"/>
                </a:schemeClr>
              </a:solidFill>
            </a:endParaRPr>
          </a:p>
          <a:p>
            <a:r>
              <a:rPr lang="uk-UA" sz="3200" b="1" dirty="0" smtClean="0">
                <a:ln w="50800"/>
                <a:solidFill>
                  <a:schemeClr val="bg1">
                    <a:lumMod val="50000"/>
                  </a:schemeClr>
                </a:solidFill>
              </a:rPr>
              <a:t>Лікті зводимо вперед.</a:t>
            </a:r>
            <a:endParaRPr lang="ru-RU" sz="3200" b="1" dirty="0" smtClean="0">
              <a:ln w="50800"/>
              <a:solidFill>
                <a:schemeClr val="bg1">
                  <a:lumMod val="50000"/>
                </a:schemeClr>
              </a:solidFill>
            </a:endParaRPr>
          </a:p>
          <a:p>
            <a:r>
              <a:rPr lang="uk-UA" sz="3200" b="1" dirty="0" smtClean="0">
                <a:ln w="50800"/>
                <a:solidFill>
                  <a:schemeClr val="bg1">
                    <a:lumMod val="50000"/>
                  </a:schemeClr>
                </a:solidFill>
              </a:rPr>
              <a:t>Мов метелики, літаємо.</a:t>
            </a:r>
            <a:endParaRPr lang="ru-RU" sz="3200" b="1" dirty="0" smtClean="0">
              <a:ln w="50800"/>
              <a:solidFill>
                <a:schemeClr val="bg1">
                  <a:lumMod val="50000"/>
                </a:schemeClr>
              </a:solidFill>
            </a:endParaRPr>
          </a:p>
          <a:p>
            <a:r>
              <a:rPr lang="uk-UA" sz="3200" b="1" dirty="0" smtClean="0">
                <a:ln w="50800"/>
                <a:solidFill>
                  <a:schemeClr val="bg1">
                    <a:lumMod val="50000"/>
                  </a:schemeClr>
                </a:solidFill>
              </a:rPr>
              <a:t>Крильця </a:t>
            </a:r>
            <a:r>
              <a:rPr lang="uk-UA" sz="3200" b="1" dirty="0" err="1" smtClean="0">
                <a:ln w="50800"/>
                <a:solidFill>
                  <a:schemeClr val="bg1">
                    <a:lumMod val="50000"/>
                  </a:schemeClr>
                </a:solidFill>
              </a:rPr>
              <a:t>зводим</a:t>
            </a:r>
            <a:r>
              <a:rPr lang="uk-UA" sz="3200" b="1" dirty="0" smtClean="0">
                <a:ln w="50800"/>
                <a:solidFill>
                  <a:schemeClr val="bg1">
                    <a:lumMod val="50000"/>
                  </a:schemeClr>
                </a:solidFill>
              </a:rPr>
              <a:t>, розправляємо.</a:t>
            </a:r>
            <a:endParaRPr lang="ru-RU" sz="3200" b="1" dirty="0" smtClean="0">
              <a:ln w="50800"/>
              <a:solidFill>
                <a:schemeClr val="bg1">
                  <a:lumMod val="50000"/>
                </a:schemeClr>
              </a:solidFill>
            </a:endParaRPr>
          </a:p>
          <a:p>
            <a:r>
              <a:rPr lang="uk-UA" sz="3200" b="1" dirty="0" err="1" smtClean="0">
                <a:ln w="50800"/>
                <a:solidFill>
                  <a:schemeClr val="bg1">
                    <a:lumMod val="50000"/>
                  </a:schemeClr>
                </a:solidFill>
              </a:rPr>
              <a:t>Будем</a:t>
            </a:r>
            <a:r>
              <a:rPr lang="uk-UA" sz="3200" b="1" dirty="0" smtClean="0">
                <a:ln w="50800"/>
                <a:solidFill>
                  <a:schemeClr val="bg1">
                    <a:lumMod val="50000"/>
                  </a:schemeClr>
                </a:solidFill>
              </a:rPr>
              <a:t> вправу ми кінчати – </a:t>
            </a:r>
            <a:endParaRPr lang="ru-RU" sz="3200" b="1" dirty="0" smtClean="0">
              <a:ln w="50800"/>
              <a:solidFill>
                <a:schemeClr val="bg1">
                  <a:lumMod val="50000"/>
                </a:schemeClr>
              </a:solidFill>
            </a:endParaRPr>
          </a:p>
          <a:p>
            <a:r>
              <a:rPr lang="uk-UA" sz="3200" b="1" dirty="0" smtClean="0">
                <a:ln w="50800"/>
                <a:solidFill>
                  <a:schemeClr val="bg1">
                    <a:lumMod val="50000"/>
                  </a:schemeClr>
                </a:solidFill>
              </a:rPr>
              <a:t>Легше стало працювати.</a:t>
            </a:r>
            <a:endParaRPr lang="ru-RU" sz="3200" b="1" dirty="0" smtClean="0">
              <a:ln w="50800"/>
              <a:solidFill>
                <a:schemeClr val="bg1">
                  <a:lumMod val="50000"/>
                </a:schemeClr>
              </a:solidFill>
            </a:endParaRPr>
          </a:p>
          <a:p>
            <a:r>
              <a:rPr lang="ru-RU" b="1" dirty="0">
                <a:ln w="50800"/>
                <a:solidFill>
                  <a:schemeClr val="bg1">
                    <a:lumMod val="50000"/>
                  </a:schemeClr>
                </a:solidFill>
              </a:rPr>
              <a:t> </a:t>
            </a:r>
          </a:p>
        </p:txBody>
      </p:sp>
      <p:pic>
        <p:nvPicPr>
          <p:cNvPr id="4" name="Picture 4" descr="school03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015978"/>
            <a:ext cx="3456384" cy="3217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620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://images4.wikia.nocookie.net/__cb20110606152806/dragonage/ru/images/3/3f/%D0%A4%D0%BE%D0%BD_%D0%B4%D0%BB%D1%8F_%D0%B2%D0%B8%D0%BA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9144000" cy="698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252536" y="1262528"/>
            <a:ext cx="9577064" cy="280076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4400" b="1" dirty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uk-UA" sz="4400" b="1" i="1" dirty="0">
                <a:ln w="50800"/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</a:rPr>
              <a:t>У світі є чимало важких </a:t>
            </a:r>
            <a:r>
              <a:rPr lang="uk-UA" sz="4400" b="1" i="1" dirty="0" smtClean="0">
                <a:ln w="50800"/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</a:rPr>
              <a:t>речей,але нема нічого  важчого </a:t>
            </a:r>
            <a:r>
              <a:rPr lang="uk-UA" sz="4400" b="1" i="1" dirty="0">
                <a:ln w="50800"/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</a:rPr>
              <a:t>за чотири </a:t>
            </a:r>
            <a:r>
              <a:rPr lang="uk-UA" sz="4400" b="1" i="1" dirty="0" smtClean="0">
                <a:ln w="50800"/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</a:rPr>
              <a:t>дії арифметик</a:t>
            </a:r>
            <a:endParaRPr lang="ru-RU" sz="4400" b="1" dirty="0">
              <a:ln w="50800"/>
              <a:solidFill>
                <a:schemeClr val="bg1">
                  <a:lumMod val="50000"/>
                </a:schemeClr>
              </a:solidFill>
              <a:latin typeface="Comic Sans MS" panose="030F0702030302020204" pitchFamily="66" charset="0"/>
            </a:endParaRPr>
          </a:p>
          <a:p>
            <a:pPr algn="ctr"/>
            <a:r>
              <a:rPr lang="uk-UA" sz="4400" b="1" i="1" dirty="0">
                <a:ln w="50800"/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</a:rPr>
              <a:t>    </a:t>
            </a:r>
            <a:r>
              <a:rPr lang="uk-UA" sz="4400" b="1" i="1" dirty="0" err="1">
                <a:ln w="50800"/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</a:rPr>
              <a:t>Беда</a:t>
            </a:r>
            <a:r>
              <a:rPr lang="uk-UA" sz="4400" b="1" i="1" dirty="0">
                <a:ln w="50800"/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</a:rPr>
              <a:t> Достойний</a:t>
            </a:r>
            <a:endParaRPr lang="ru-RU" sz="4400" b="1" dirty="0">
              <a:ln w="50800"/>
              <a:solidFill>
                <a:schemeClr val="bg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141663"/>
            <a:ext cx="3312046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931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://images4.wikia.nocookie.net/__cb20110606152806/dragonage/ru/images/3/3f/%D0%A4%D0%BE%D0%BD_%D0%B4%D0%BB%D1%8F_%D0%B2%D0%B8%D0%BA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9144000" cy="698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323528" y="1462583"/>
                <a:ext cx="8568952" cy="366254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r>
                  <a:rPr lang="uk-UA" sz="3600" b="1" i="1" dirty="0" smtClean="0">
                    <a:ln w="50800"/>
                    <a:solidFill>
                      <a:schemeClr val="accent3">
                        <a:lumMod val="25000"/>
                      </a:schemeClr>
                    </a:solidFill>
                  </a:rPr>
                  <a:t>Обчислити зручним способом</a:t>
                </a:r>
                <a:endParaRPr lang="ru-RU" sz="3600" b="1" dirty="0">
                  <a:ln w="50800"/>
                  <a:solidFill>
                    <a:schemeClr val="accent3">
                      <a:lumMod val="25000"/>
                    </a:schemeClr>
                  </a:solidFill>
                </a:endParaRPr>
              </a:p>
              <a:p>
                <a:pPr lvl="0"/>
                <a:r>
                  <a:rPr lang="uk-UA" sz="3600" b="1" dirty="0" smtClean="0">
                    <a:ln w="50800"/>
                    <a:solidFill>
                      <a:schemeClr val="accent3">
                        <a:lumMod val="25000"/>
                      </a:schemeClr>
                    </a:solidFill>
                  </a:rPr>
                  <a:t>1) </a:t>
                </a:r>
                <a:r>
                  <a:rPr lang="uk-UA" sz="3600" b="1" dirty="0">
                    <a:ln w="50800"/>
                    <a:solidFill>
                      <a:schemeClr val="accent3">
                        <a:lumMod val="25000"/>
                      </a:schemeClr>
                    </a:solidFill>
                  </a:rPr>
                  <a:t>11,5</a:t>
                </a:r>
                <a14:m>
                  <m:oMath xmlns:m="http://schemas.openxmlformats.org/officeDocument/2006/math">
                    <m:r>
                      <a:rPr lang="uk-UA" sz="3600" b="1" i="1">
                        <a:ln w="50800"/>
                        <a:solidFill>
                          <a:schemeClr val="accent3">
                            <a:lumMod val="25000"/>
                          </a:schemeClr>
                        </a:solidFill>
                        <a:latin typeface="Cambria Math"/>
                      </a:rPr>
                      <m:t>×</m:t>
                    </m:r>
                  </m:oMath>
                </a14:m>
                <a:r>
                  <a:rPr lang="uk-UA" sz="3600" b="1" dirty="0">
                    <a:ln w="50800"/>
                    <a:solidFill>
                      <a:schemeClr val="accent3">
                        <a:lumMod val="25000"/>
                      </a:schemeClr>
                    </a:solidFill>
                  </a:rPr>
                  <a:t>3,4+11,5</a:t>
                </a:r>
                <a14:m>
                  <m:oMath xmlns:m="http://schemas.openxmlformats.org/officeDocument/2006/math">
                    <m:r>
                      <a:rPr lang="uk-UA" sz="3600" b="1" i="1">
                        <a:ln w="50800"/>
                        <a:solidFill>
                          <a:schemeClr val="accent3">
                            <a:lumMod val="25000"/>
                          </a:schemeClr>
                        </a:solidFill>
                        <a:latin typeface="Cambria Math"/>
                      </a:rPr>
                      <m:t>×</m:t>
                    </m:r>
                  </m:oMath>
                </a14:m>
                <a:r>
                  <a:rPr lang="uk-UA" sz="3600" b="1" dirty="0">
                    <a:ln w="50800"/>
                    <a:solidFill>
                      <a:schemeClr val="accent3">
                        <a:lumMod val="25000"/>
                      </a:schemeClr>
                    </a:solidFill>
                  </a:rPr>
                  <a:t>6,6-4,5</a:t>
                </a:r>
                <a14:m>
                  <m:oMath xmlns:m="http://schemas.openxmlformats.org/officeDocument/2006/math">
                    <m:r>
                      <a:rPr lang="uk-UA" sz="3600" b="1" i="1">
                        <a:ln w="50800"/>
                        <a:solidFill>
                          <a:schemeClr val="accent3">
                            <a:lumMod val="25000"/>
                          </a:schemeClr>
                        </a:solidFill>
                        <a:latin typeface="Cambria Math"/>
                      </a:rPr>
                      <m:t>×</m:t>
                    </m:r>
                  </m:oMath>
                </a14:m>
                <a:r>
                  <a:rPr lang="uk-UA" sz="3600" b="1" dirty="0">
                    <a:ln w="50800"/>
                    <a:solidFill>
                      <a:schemeClr val="accent3">
                        <a:lumMod val="25000"/>
                      </a:schemeClr>
                    </a:solidFill>
                  </a:rPr>
                  <a:t>2,7-4,5</a:t>
                </a:r>
                <a14:m>
                  <m:oMath xmlns:m="http://schemas.openxmlformats.org/officeDocument/2006/math">
                    <m:r>
                      <a:rPr lang="uk-UA" sz="3600" b="1" i="1">
                        <a:ln w="50800"/>
                        <a:solidFill>
                          <a:schemeClr val="accent3">
                            <a:lumMod val="25000"/>
                          </a:schemeClr>
                        </a:solidFill>
                        <a:latin typeface="Cambria Math"/>
                      </a:rPr>
                      <m:t>×</m:t>
                    </m:r>
                  </m:oMath>
                </a14:m>
                <a:r>
                  <a:rPr lang="uk-UA" sz="3600" b="1" dirty="0">
                    <a:ln w="50800"/>
                    <a:solidFill>
                      <a:schemeClr val="accent3">
                        <a:lumMod val="25000"/>
                      </a:schemeClr>
                    </a:solidFill>
                  </a:rPr>
                  <a:t>7,3</a:t>
                </a:r>
                <a:r>
                  <a:rPr lang="uk-UA" sz="3600" b="1" dirty="0" smtClean="0">
                    <a:ln w="50800"/>
                    <a:solidFill>
                      <a:schemeClr val="accent3">
                        <a:lumMod val="25000"/>
                      </a:schemeClr>
                    </a:solidFill>
                  </a:rPr>
                  <a:t>=</a:t>
                </a:r>
              </a:p>
              <a:p>
                <a:pPr lvl="0"/>
                <a:endParaRPr lang="uk-UA" sz="3600" b="1" dirty="0">
                  <a:ln w="50800"/>
                  <a:solidFill>
                    <a:schemeClr val="accent3">
                      <a:lumMod val="25000"/>
                    </a:schemeClr>
                  </a:solidFill>
                </a:endParaRPr>
              </a:p>
              <a:p>
                <a:pPr lvl="0"/>
                <a:endParaRPr lang="uk-UA" sz="3600" b="1" dirty="0" smtClean="0">
                  <a:ln w="50800"/>
                  <a:solidFill>
                    <a:schemeClr val="accent3">
                      <a:lumMod val="25000"/>
                    </a:schemeClr>
                  </a:solidFill>
                </a:endParaRPr>
              </a:p>
              <a:p>
                <a:pPr lvl="0"/>
                <a:endParaRPr lang="ru-RU" sz="3600" b="1" dirty="0">
                  <a:ln w="50800"/>
                  <a:solidFill>
                    <a:schemeClr val="accent3">
                      <a:lumMod val="25000"/>
                    </a:schemeClr>
                  </a:solidFill>
                </a:endParaRPr>
              </a:p>
              <a:p>
                <a:pPr lvl="0"/>
                <a:r>
                  <a:rPr lang="uk-UA" sz="3600" b="1" dirty="0" smtClean="0">
                    <a:ln w="50800"/>
                    <a:solidFill>
                      <a:schemeClr val="accent3">
                        <a:lumMod val="25000"/>
                      </a:schemeClr>
                    </a:solidFill>
                  </a:rPr>
                  <a:t>2) 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b="1" i="1">
                            <a:ln w="50800"/>
                            <a:solidFill>
                              <a:schemeClr val="accent3">
                                <a:lumMod val="2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3600" b="1" i="1">
                            <a:ln w="50800"/>
                            <a:solidFill>
                              <a:schemeClr val="accent3">
                                <a:lumMod val="2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uk-UA" sz="3600" b="1" i="1">
                            <a:ln w="50800"/>
                            <a:solidFill>
                              <a:schemeClr val="accent3">
                                <a:lumMod val="25000"/>
                              </a:schemeClr>
                            </a:solidFill>
                            <a:latin typeface="Cambria Math"/>
                          </a:rPr>
                          <m:t>3 </m:t>
                        </m:r>
                      </m:den>
                    </m:f>
                    <m:r>
                      <a:rPr lang="uk-UA" sz="3600" b="1" i="1">
                        <a:ln w="50800"/>
                        <a:solidFill>
                          <a:schemeClr val="accent3">
                            <a:lumMod val="25000"/>
                          </a:schemeClr>
                        </a:solidFill>
                        <a:latin typeface="Cambria Math"/>
                      </a:rPr>
                      <m:t>×5</m:t>
                    </m:r>
                    <m:f>
                      <m:fPr>
                        <m:ctrlPr>
                          <a:rPr lang="ru-RU" sz="3600" b="1" i="1">
                            <a:ln w="50800"/>
                            <a:solidFill>
                              <a:schemeClr val="accent3">
                                <a:lumMod val="2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3600" b="1" i="1">
                            <a:ln w="50800"/>
                            <a:solidFill>
                              <a:schemeClr val="accent3">
                                <a:lumMod val="25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sz="3600" b="1" i="1">
                            <a:ln w="50800"/>
                            <a:solidFill>
                              <a:schemeClr val="accent3">
                                <a:lumMod val="2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uk-UA" sz="3600" b="1" i="1">
                        <a:ln w="50800"/>
                        <a:solidFill>
                          <a:schemeClr val="accent3">
                            <a:lumMod val="25000"/>
                          </a:schemeClr>
                        </a:solidFill>
                        <a:latin typeface="Cambria Math"/>
                      </a:rPr>
                      <m:t>−16×4,5+10</m:t>
                    </m:r>
                    <m:f>
                      <m:fPr>
                        <m:ctrlPr>
                          <a:rPr lang="ru-RU" sz="3600" b="1" i="1">
                            <a:ln w="50800"/>
                            <a:solidFill>
                              <a:schemeClr val="accent3">
                                <a:lumMod val="2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3600" b="1" i="1">
                            <a:ln w="50800"/>
                            <a:solidFill>
                              <a:schemeClr val="accent3">
                                <a:lumMod val="25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sz="3600" b="1" i="1">
                            <a:ln w="50800"/>
                            <a:solidFill>
                              <a:schemeClr val="accent3">
                                <a:lumMod val="2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uk-UA" sz="3600" b="1" i="1">
                        <a:ln w="50800"/>
                        <a:solidFill>
                          <a:schemeClr val="accent3">
                            <a:lumMod val="25000"/>
                          </a:schemeClr>
                        </a:solidFill>
                        <a:latin typeface="Cambria Math"/>
                      </a:rPr>
                      <m:t>×5</m:t>
                    </m:r>
                    <m:f>
                      <m:fPr>
                        <m:ctrlPr>
                          <a:rPr lang="ru-RU" sz="3600" b="1" i="1">
                            <a:ln w="50800"/>
                            <a:solidFill>
                              <a:schemeClr val="accent3">
                                <a:lumMod val="2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3600" b="1" i="1">
                            <a:ln w="50800"/>
                            <a:solidFill>
                              <a:schemeClr val="accent3">
                                <a:lumMod val="25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sz="3600" b="1" i="1">
                            <a:ln w="50800"/>
                            <a:solidFill>
                              <a:schemeClr val="accent3">
                                <a:lumMod val="2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uk-UA" sz="3600" b="1" i="1">
                        <a:ln w="50800"/>
                        <a:solidFill>
                          <a:schemeClr val="accent3">
                            <a:lumMod val="25000"/>
                          </a:schemeClr>
                        </a:solidFill>
                        <a:latin typeface="Cambria Math"/>
                      </a:rPr>
                      <m:t>−16=</m:t>
                    </m:r>
                  </m:oMath>
                </a14:m>
                <a:endParaRPr lang="ru-RU" sz="3600" b="1" dirty="0">
                  <a:ln w="50800"/>
                  <a:solidFill>
                    <a:schemeClr val="accent3">
                      <a:lumMod val="2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462583"/>
                <a:ext cx="8568952" cy="366254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898092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://images4.wikia.nocookie.net/__cb20110606152806/dragonage/ru/images/3/3f/%D0%A4%D0%BE%D0%BD_%D0%B4%D0%BB%D1%8F_%D0%B2%D0%B8%D0%BA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9144000" cy="698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4069" y="1340768"/>
            <a:ext cx="8064896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4000" b="1" i="1" dirty="0">
                <a:ln w="50800"/>
                <a:solidFill>
                  <a:schemeClr val="bg1">
                    <a:shade val="50000"/>
                  </a:schemeClr>
                </a:solidFill>
              </a:rPr>
              <a:t>Не достатньо знати, необхідно також застосовувати</a:t>
            </a:r>
            <a:r>
              <a:rPr lang="uk-UA" sz="4000" b="1" dirty="0">
                <a:ln w="50800"/>
                <a:solidFill>
                  <a:schemeClr val="bg1">
                    <a:shade val="50000"/>
                  </a:schemeClr>
                </a:solidFill>
              </a:rPr>
              <a:t>. 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algn="ctr"/>
            <a:r>
              <a:rPr lang="uk-UA" sz="4000" b="1" i="1" dirty="0">
                <a:ln w="50800"/>
                <a:solidFill>
                  <a:schemeClr val="bg1">
                    <a:shade val="50000"/>
                  </a:schemeClr>
                </a:solidFill>
              </a:rPr>
              <a:t>Анатоль Франс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141663"/>
            <a:ext cx="2484438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29122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://images4.wikia.nocookie.net/__cb20110606152806/dragonage/ru/images/3/3f/%D0%A4%D0%BE%D0%BD_%D0%B4%D0%BB%D1%8F_%D0%B2%D0%B8%D0%BA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3807"/>
            <a:ext cx="9144000" cy="698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715322"/>
            <a:ext cx="8280920" cy="427809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4800" b="1" i="1" dirty="0">
                <a:ln w="50800"/>
                <a:solidFill>
                  <a:schemeClr val="bg1">
                    <a:lumMod val="50000"/>
                  </a:schemeClr>
                </a:solidFill>
              </a:rPr>
              <a:t>Робота з підручником</a:t>
            </a:r>
            <a:r>
              <a:rPr lang="uk-UA" sz="4800" b="1" i="1" dirty="0" smtClean="0">
                <a:ln w="50800"/>
                <a:solidFill>
                  <a:schemeClr val="bg1">
                    <a:lumMod val="50000"/>
                  </a:schemeClr>
                </a:solidFill>
              </a:rPr>
              <a:t>:</a:t>
            </a:r>
          </a:p>
          <a:p>
            <a:endParaRPr lang="ru-RU" sz="4800" b="1" dirty="0">
              <a:ln w="50800"/>
              <a:solidFill>
                <a:schemeClr val="bg1">
                  <a:lumMod val="50000"/>
                </a:schemeClr>
              </a:solidFill>
            </a:endParaRPr>
          </a:p>
          <a:p>
            <a:r>
              <a:rPr lang="uk-UA" sz="4400" b="1" dirty="0">
                <a:ln w="50800"/>
                <a:solidFill>
                  <a:schemeClr val="bg1">
                    <a:shade val="50000"/>
                  </a:schemeClr>
                </a:solidFill>
              </a:rPr>
              <a:t>1)№</a:t>
            </a:r>
            <a:r>
              <a:rPr lang="uk-UA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527(1,3)  </a:t>
            </a:r>
            <a:r>
              <a:rPr lang="uk-UA" sz="4400" b="1" dirty="0">
                <a:ln w="50800"/>
                <a:solidFill>
                  <a:schemeClr val="bg1">
                    <a:shade val="50000"/>
                  </a:schemeClr>
                </a:solidFill>
              </a:rPr>
              <a:t>-  розкладіть  на множники многочлен</a:t>
            </a:r>
            <a:r>
              <a:rPr lang="uk-UA" sz="4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.</a:t>
            </a:r>
          </a:p>
          <a:p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uk-UA" sz="4400" b="1" dirty="0">
                <a:ln w="50800"/>
                <a:solidFill>
                  <a:schemeClr val="bg1">
                    <a:shade val="50000"/>
                  </a:schemeClr>
                </a:solidFill>
              </a:rPr>
              <a:t>2) №525 – розв’язати рівняння.</a:t>
            </a:r>
            <a:endParaRPr lang="ru-RU" sz="4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2" y="-152162"/>
            <a:ext cx="2484438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33002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://images4.wikia.nocookie.net/__cb20110606152806/dragonage/ru/images/3/3f/%D0%A4%D0%BE%D0%BD_%D0%B4%D0%BB%D1%8F_%D0%B2%D0%B8%D0%BA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9144000" cy="698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1505476"/>
            <a:ext cx="7992888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3600" b="1" i="1" dirty="0">
                <a:ln w="50800"/>
                <a:solidFill>
                  <a:schemeClr val="accent3">
                    <a:lumMod val="25000"/>
                  </a:schemeClr>
                </a:solidFill>
              </a:rPr>
              <a:t>Тисячі шляхів ведуть до помилки, до істини — тільки один.</a:t>
            </a:r>
            <a:endParaRPr lang="ru-RU" sz="3600" b="1" dirty="0">
              <a:ln w="50800"/>
              <a:solidFill>
                <a:schemeClr val="accent3">
                  <a:lumMod val="25000"/>
                </a:schemeClr>
              </a:solidFill>
            </a:endParaRPr>
          </a:p>
          <a:p>
            <a:pPr algn="ctr"/>
            <a:r>
              <a:rPr lang="uk-UA" sz="3600" b="1" i="1" dirty="0">
                <a:ln w="50800"/>
                <a:solidFill>
                  <a:schemeClr val="accent3">
                    <a:lumMod val="25000"/>
                  </a:schemeClr>
                </a:solidFill>
              </a:rPr>
              <a:t>Ж.Ж. Руссо</a:t>
            </a:r>
            <a:endParaRPr lang="ru-RU" sz="3600" b="1" dirty="0">
              <a:ln w="50800"/>
              <a:solidFill>
                <a:schemeClr val="accent3">
                  <a:lumMod val="25000"/>
                </a:schemeClr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140968"/>
            <a:ext cx="2484438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521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://images4.wikia.nocookie.net/__cb20110606152806/dragonage/ru/images/3/3f/%D0%A4%D0%BE%D0%BD_%D0%B4%D0%BB%D1%8F_%D0%B2%D0%B8%D0%BA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756" y="-61077"/>
            <a:ext cx="9144000" cy="698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488" y="3204368"/>
            <a:ext cx="7308304" cy="51752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Рисунок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846416"/>
            <a:ext cx="7335248" cy="411163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692696"/>
            <a:ext cx="896448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4000" b="1" i="1" u="none" strike="noStrike" normalizeH="0" baseline="0" dirty="0" smtClean="0">
                <a:ln w="50800"/>
                <a:solidFill>
                  <a:schemeClr val="accent3">
                    <a:lumMod val="2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Знайти помилку і виправити помилку:</a:t>
            </a:r>
            <a:endParaRPr kumimoji="0" lang="ru-RU" altLang="ru-RU" sz="4000" b="1" i="0" u="none" strike="noStrike" normalizeH="0" baseline="0" dirty="0" smtClean="0">
              <a:ln w="50800"/>
              <a:solidFill>
                <a:schemeClr val="accent3">
                  <a:lumMod val="25000"/>
                </a:schemeClr>
              </a:solidFill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4000" b="1" i="0" u="none" strike="noStrike" normalizeH="0" baseline="0" dirty="0" smtClean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974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13858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3933056"/>
            <a:ext cx="7335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i="1" dirty="0">
                <a:solidFill>
                  <a:schemeClr val="tx2">
                    <a:lumMod val="10000"/>
                  </a:schemeClr>
                </a:solidFill>
              </a:rPr>
              <a:t>3а</a:t>
            </a:r>
            <a:r>
              <a:rPr lang="uk-UA" sz="3200" i="1" baseline="30000" dirty="0">
                <a:solidFill>
                  <a:schemeClr val="tx2">
                    <a:lumMod val="10000"/>
                  </a:schemeClr>
                </a:solidFill>
              </a:rPr>
              <a:t>3</a:t>
            </a:r>
            <a:r>
              <a:rPr lang="en-US" sz="3200" i="1" dirty="0" smtClean="0">
                <a:solidFill>
                  <a:schemeClr val="tx2">
                    <a:lumMod val="10000"/>
                  </a:schemeClr>
                </a:solidFill>
              </a:rPr>
              <a:t>b</a:t>
            </a:r>
            <a:r>
              <a:rPr lang="en-US" sz="3200" i="1" baseline="30000" dirty="0" smtClean="0">
                <a:solidFill>
                  <a:schemeClr val="tx2">
                    <a:lumMod val="10000"/>
                  </a:schemeClr>
                </a:solidFill>
              </a:rPr>
              <a:t>4</a:t>
            </a:r>
            <a:r>
              <a:rPr lang="en-US" sz="3200" i="1" dirty="0" smtClean="0">
                <a:solidFill>
                  <a:schemeClr val="tx2">
                    <a:lumMod val="10000"/>
                  </a:schemeClr>
                </a:solidFill>
              </a:rPr>
              <a:t>(2a</a:t>
            </a:r>
            <a:r>
              <a:rPr lang="en-US" sz="3200" i="1" baseline="30000" dirty="0" smtClean="0">
                <a:solidFill>
                  <a:schemeClr val="tx2">
                    <a:lumMod val="10000"/>
                  </a:schemeClr>
                </a:solidFill>
              </a:rPr>
              <a:t>10</a:t>
            </a:r>
            <a:r>
              <a:rPr lang="en-US" sz="3200" i="1" dirty="0" smtClean="0">
                <a:solidFill>
                  <a:schemeClr val="tx2">
                    <a:lumMod val="10000"/>
                  </a:schemeClr>
                </a:solidFill>
              </a:rPr>
              <a:t>-</a:t>
            </a:r>
            <a:r>
              <a:rPr lang="uk-UA" sz="3200" i="1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3200" i="1" dirty="0" smtClean="0">
                <a:solidFill>
                  <a:schemeClr val="tx2">
                    <a:lumMod val="10000"/>
                  </a:schemeClr>
                </a:solidFill>
              </a:rPr>
              <a:t>a</a:t>
            </a:r>
            <a:r>
              <a:rPr lang="en-US" sz="3200" i="1" baseline="30000" dirty="0" smtClean="0">
                <a:solidFill>
                  <a:schemeClr val="tx2">
                    <a:lumMod val="10000"/>
                  </a:schemeClr>
                </a:solidFill>
              </a:rPr>
              <a:t>7</a:t>
            </a:r>
            <a:r>
              <a:rPr lang="en-US" sz="3200" i="1" dirty="0" smtClean="0">
                <a:solidFill>
                  <a:schemeClr val="tx2">
                    <a:lumMod val="10000"/>
                  </a:schemeClr>
                </a:solidFill>
              </a:rPr>
              <a:t>b</a:t>
            </a:r>
            <a:r>
              <a:rPr lang="en-US" sz="3200" i="1" baseline="30000" dirty="0" smtClean="0">
                <a:solidFill>
                  <a:schemeClr val="tx2">
                    <a:lumMod val="10000"/>
                  </a:schemeClr>
                </a:solidFill>
              </a:rPr>
              <a:t>3</a:t>
            </a:r>
            <a:r>
              <a:rPr lang="en-US" sz="3200" i="1" dirty="0">
                <a:solidFill>
                  <a:schemeClr val="tx2">
                    <a:lumMod val="10000"/>
                  </a:schemeClr>
                </a:solidFill>
              </a:rPr>
              <a:t>)=</a:t>
            </a:r>
            <a:r>
              <a:rPr lang="en-US" sz="3200" i="1" dirty="0" smtClean="0">
                <a:solidFill>
                  <a:schemeClr val="tx2">
                    <a:lumMod val="10000"/>
                  </a:schemeClr>
                </a:solidFill>
              </a:rPr>
              <a:t>6a</a:t>
            </a:r>
            <a:r>
              <a:rPr lang="en-US" sz="3200" i="1" baseline="30000" dirty="0" smtClean="0">
                <a:solidFill>
                  <a:schemeClr val="tx2">
                    <a:lumMod val="10000"/>
                  </a:schemeClr>
                </a:solidFill>
              </a:rPr>
              <a:t>13</a:t>
            </a:r>
            <a:r>
              <a:rPr lang="en-US" sz="3200" i="1" dirty="0" smtClean="0">
                <a:solidFill>
                  <a:schemeClr val="tx2">
                    <a:lumMod val="10000"/>
                  </a:schemeClr>
                </a:solidFill>
              </a:rPr>
              <a:t>b</a:t>
            </a:r>
            <a:r>
              <a:rPr lang="en-US" sz="3200" i="1" baseline="30000" dirty="0" smtClean="0">
                <a:solidFill>
                  <a:schemeClr val="tx2">
                    <a:lumMod val="10000"/>
                  </a:schemeClr>
                </a:solidFill>
              </a:rPr>
              <a:t>4</a:t>
            </a:r>
            <a:r>
              <a:rPr lang="uk-UA" sz="3200" i="1" baseline="300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3200" i="1" dirty="0" smtClean="0">
                <a:solidFill>
                  <a:schemeClr val="tx2">
                    <a:lumMod val="10000"/>
                  </a:schemeClr>
                </a:solidFill>
              </a:rPr>
              <a:t>-</a:t>
            </a:r>
            <a:r>
              <a:rPr lang="uk-UA" sz="3200" i="1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3200" i="1" dirty="0" smtClean="0">
                <a:solidFill>
                  <a:schemeClr val="tx2">
                    <a:lumMod val="10000"/>
                  </a:schemeClr>
                </a:solidFill>
              </a:rPr>
              <a:t>3a</a:t>
            </a:r>
            <a:r>
              <a:rPr lang="en-US" sz="3200" i="1" baseline="30000" dirty="0" smtClean="0">
                <a:solidFill>
                  <a:schemeClr val="tx2">
                    <a:lumMod val="10000"/>
                  </a:schemeClr>
                </a:solidFill>
              </a:rPr>
              <a:t>10</a:t>
            </a:r>
            <a:r>
              <a:rPr lang="en-US" sz="3200" i="1" dirty="0" smtClean="0">
                <a:solidFill>
                  <a:schemeClr val="tx2">
                    <a:lumMod val="10000"/>
                  </a:schemeClr>
                </a:solidFill>
              </a:rPr>
              <a:t>b</a:t>
            </a:r>
            <a:r>
              <a:rPr lang="en-US" sz="3200" i="1" baseline="30000" dirty="0" smtClean="0">
                <a:solidFill>
                  <a:schemeClr val="tx2">
                    <a:lumMod val="10000"/>
                  </a:schemeClr>
                </a:solidFill>
              </a:rPr>
              <a:t>7</a:t>
            </a:r>
            <a:endParaRPr lang="ru-RU" sz="32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4488" y="5589240"/>
            <a:ext cx="7308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i="1" dirty="0">
                <a:solidFill>
                  <a:schemeClr val="tx2">
                    <a:lumMod val="10000"/>
                  </a:schemeClr>
                </a:solidFill>
              </a:rPr>
              <a:t>(</a:t>
            </a:r>
            <a:r>
              <a:rPr lang="en-US" sz="3200" i="1" dirty="0" smtClean="0">
                <a:solidFill>
                  <a:schemeClr val="tx2">
                    <a:lumMod val="10000"/>
                  </a:schemeClr>
                </a:solidFill>
              </a:rPr>
              <a:t>3</a:t>
            </a:r>
            <a:r>
              <a:rPr lang="uk-UA" sz="3200" i="1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3200" i="1" dirty="0" smtClean="0">
                <a:solidFill>
                  <a:schemeClr val="tx2">
                    <a:lumMod val="10000"/>
                  </a:schemeClr>
                </a:solidFill>
              </a:rPr>
              <a:t>-</a:t>
            </a:r>
            <a:r>
              <a:rPr lang="uk-UA" sz="3200" i="1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3200" i="1" dirty="0" smtClean="0">
                <a:solidFill>
                  <a:schemeClr val="tx2">
                    <a:lumMod val="10000"/>
                  </a:schemeClr>
                </a:solidFill>
              </a:rPr>
              <a:t>4x</a:t>
            </a:r>
            <a:r>
              <a:rPr lang="en-US" sz="3200" i="1" dirty="0">
                <a:solidFill>
                  <a:schemeClr val="tx2">
                    <a:lumMod val="10000"/>
                  </a:schemeClr>
                </a:solidFill>
              </a:rPr>
              <a:t>)(2x</a:t>
            </a:r>
            <a:r>
              <a:rPr lang="en-US" sz="3200" i="1" baseline="30000" dirty="0">
                <a:solidFill>
                  <a:schemeClr val="tx2">
                    <a:lumMod val="10000"/>
                  </a:schemeClr>
                </a:solidFill>
              </a:rPr>
              <a:t>2 </a:t>
            </a:r>
            <a:r>
              <a:rPr lang="en-US" sz="3200" i="1" dirty="0">
                <a:solidFill>
                  <a:schemeClr val="tx2">
                    <a:lumMod val="10000"/>
                  </a:schemeClr>
                </a:solidFill>
              </a:rPr>
              <a:t>– 1 – X)= </a:t>
            </a:r>
            <a:r>
              <a:rPr lang="en-US" sz="3200" i="1" dirty="0" smtClean="0">
                <a:solidFill>
                  <a:schemeClr val="tx2">
                    <a:lumMod val="10000"/>
                  </a:schemeClr>
                </a:solidFill>
              </a:rPr>
              <a:t>2x</a:t>
            </a:r>
            <a:r>
              <a:rPr lang="en-US" sz="3200" i="1" baseline="30000" dirty="0" smtClean="0">
                <a:solidFill>
                  <a:schemeClr val="tx2">
                    <a:lumMod val="10000"/>
                  </a:schemeClr>
                </a:solidFill>
              </a:rPr>
              <a:t>2</a:t>
            </a:r>
            <a:r>
              <a:rPr lang="en-US" sz="3200" i="1" dirty="0" smtClean="0">
                <a:solidFill>
                  <a:schemeClr val="tx2">
                    <a:lumMod val="10000"/>
                  </a:schemeClr>
                </a:solidFill>
              </a:rPr>
              <a:t>+2x</a:t>
            </a:r>
            <a:r>
              <a:rPr lang="uk-UA" sz="3200" i="1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en-US" sz="3200" i="1" dirty="0" smtClean="0">
                <a:solidFill>
                  <a:schemeClr val="tx2">
                    <a:lumMod val="10000"/>
                  </a:schemeClr>
                </a:solidFill>
              </a:rPr>
              <a:t>- </a:t>
            </a:r>
            <a:r>
              <a:rPr lang="en-US" sz="3200" i="1" dirty="0">
                <a:solidFill>
                  <a:schemeClr val="tx2">
                    <a:lumMod val="10000"/>
                  </a:schemeClr>
                </a:solidFill>
              </a:rPr>
              <a:t>3</a:t>
            </a:r>
            <a:endParaRPr lang="ru-RU" sz="3200" i="1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582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://images4.wikia.nocookie.net/__cb20110606152806/dragonage/ru/images/3/3f/%D0%A4%D0%BE%D0%BD_%D0%B4%D0%BB%D1%8F_%D0%B2%D0%B8%D0%BA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1" y="-31750"/>
            <a:ext cx="9144000" cy="698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836712"/>
            <a:ext cx="7632848" cy="31700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4000" b="1" i="1" dirty="0">
                <a:ln w="50800"/>
                <a:solidFill>
                  <a:schemeClr val="bg1">
                    <a:shade val="50000"/>
                  </a:schemeClr>
                </a:solidFill>
              </a:rPr>
              <a:t>Розв’язування задач є найхарактернішим і специфічним різновидом вільного мислення.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algn="ctr"/>
            <a:r>
              <a:rPr lang="uk-UA" sz="4000" b="1" i="1" dirty="0">
                <a:ln w="50800"/>
                <a:solidFill>
                  <a:schemeClr val="bg1">
                    <a:shade val="50000"/>
                  </a:schemeClr>
                </a:solidFill>
              </a:rPr>
              <a:t>	В. Джеймс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14" y="3271057"/>
            <a:ext cx="2904873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875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://images4.wikia.nocookie.net/__cb20110606152806/dragonage/ru/images/3/3f/%D0%A4%D0%BE%D0%BD_%D0%B4%D0%BB%D1%8F_%D0%B2%D0%B8%D0%BA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9144000" cy="698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1052736"/>
            <a:ext cx="8424936" cy="2554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4000" b="1" dirty="0">
                <a:ln w="50800"/>
                <a:solidFill>
                  <a:schemeClr val="accent3">
                    <a:lumMod val="50000"/>
                  </a:schemeClr>
                </a:solidFill>
              </a:rPr>
              <a:t>Знайдіть чотири послідовних цілих числа, якщо добуток двох більших з них на 78 більший  за добуток двох менших.</a:t>
            </a:r>
            <a:endParaRPr lang="ru-RU" sz="4000" b="1" dirty="0">
              <a:ln w="50800"/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264138"/>
            <a:ext cx="36004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137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://images4.wikia.nocookie.net/__cb20110606152806/dragonage/ru/images/3/3f/%D0%A4%D0%BE%D0%BD_%D0%B4%D0%BB%D1%8F_%D0%B2%D0%B8%D0%BA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9144000" cy="698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548680"/>
            <a:ext cx="9036496" cy="37856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4000" b="1" i="1" dirty="0">
                <a:ln w="50800"/>
                <a:solidFill>
                  <a:schemeClr val="bg1">
                    <a:shade val="50000"/>
                  </a:schemeClr>
                </a:solidFill>
              </a:rPr>
              <a:t>«Так звана самостійна робота – це вершки математики</a:t>
            </a:r>
            <a:r>
              <a:rPr lang="uk-UA" sz="4000" b="1" i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…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algn="ctr"/>
            <a:r>
              <a:rPr lang="uk-UA" sz="4000" b="1" i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uk-UA" sz="4000" b="1" i="1" dirty="0">
                <a:ln w="50800"/>
                <a:solidFill>
                  <a:schemeClr val="bg1">
                    <a:shade val="50000"/>
                  </a:schemeClr>
                </a:solidFill>
              </a:rPr>
              <a:t>Без роботи такого характеру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algn="ctr"/>
            <a:r>
              <a:rPr lang="uk-UA" sz="4000" b="1" i="1" dirty="0">
                <a:ln w="50800"/>
                <a:solidFill>
                  <a:schemeClr val="bg1">
                    <a:shade val="50000"/>
                  </a:schemeClr>
                </a:solidFill>
              </a:rPr>
              <a:t> вивчення математики – майже даремна річ…».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algn="ctr"/>
            <a:r>
              <a:rPr lang="uk-UA" sz="4000" b="1" i="1" dirty="0">
                <a:ln w="50800"/>
                <a:solidFill>
                  <a:schemeClr val="bg1">
                    <a:shade val="50000"/>
                  </a:schemeClr>
                </a:solidFill>
              </a:rPr>
              <a:t>                                              (Дж. В. </a:t>
            </a:r>
            <a:r>
              <a:rPr lang="uk-UA" sz="4000" b="1" i="1" dirty="0" err="1">
                <a:ln w="50800"/>
                <a:solidFill>
                  <a:schemeClr val="bg1">
                    <a:shade val="50000"/>
                  </a:schemeClr>
                </a:solidFill>
              </a:rPr>
              <a:t>Янг</a:t>
            </a:r>
            <a:r>
              <a:rPr lang="uk-UA" sz="4000" b="1" i="1" dirty="0">
                <a:ln w="50800"/>
                <a:solidFill>
                  <a:schemeClr val="bg1">
                    <a:shade val="50000"/>
                  </a:schemeClr>
                </a:solidFill>
              </a:rPr>
              <a:t>)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739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://images4.wikia.nocookie.net/__cb20110606152806/dragonage/ru/images/3/3f/%D0%A4%D0%BE%D0%BD_%D0%B4%D0%BB%D1%8F_%D0%B2%D0%B8%D0%BA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8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764704"/>
            <a:ext cx="8280920" cy="44678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47625" algn="ctr">
              <a:lnSpc>
                <a:spcPct val="115000"/>
              </a:lnSpc>
              <a:spcAft>
                <a:spcPts val="1000"/>
              </a:spcAft>
            </a:pPr>
            <a:r>
              <a:rPr lang="ru-RU" sz="4000" b="1" i="1" dirty="0" err="1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Недостатньо</a:t>
            </a:r>
            <a:r>
              <a:rPr lang="ru-RU" sz="4000" b="1" i="1" dirty="0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 </a:t>
            </a:r>
            <a:r>
              <a:rPr lang="ru-RU" sz="4000" b="1" i="1" dirty="0" err="1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мати</a:t>
            </a:r>
            <a:r>
              <a:rPr lang="ru-RU" sz="4000" b="1" i="1" dirty="0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 </a:t>
            </a:r>
            <a:r>
              <a:rPr lang="ru-RU" sz="4000" b="1" i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лише</a:t>
            </a:r>
            <a:r>
              <a:rPr lang="ru-RU" sz="40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 </a:t>
            </a:r>
            <a:r>
              <a:rPr lang="ru-RU" sz="4000" b="1" i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добрий</a:t>
            </a:r>
            <a:r>
              <a:rPr lang="ru-RU" sz="40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 </a:t>
            </a:r>
            <a:r>
              <a:rPr lang="uk-UA" sz="40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                                       </a:t>
            </a:r>
            <a:r>
              <a:rPr lang="ru-RU" sz="4000" b="1" i="1" dirty="0" err="1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розум</a:t>
            </a:r>
            <a:r>
              <a:rPr lang="ru-RU" sz="4000" b="1" i="1" dirty="0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, головне </a:t>
            </a:r>
            <a:r>
              <a:rPr lang="ru-RU" sz="4000" b="1" i="1" dirty="0" err="1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раціонально</a:t>
            </a:r>
            <a:r>
              <a:rPr lang="ru-RU" sz="4000" b="1" i="1" dirty="0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 </a:t>
            </a:r>
            <a:r>
              <a:rPr lang="uk-UA" sz="40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                                                                  </a:t>
            </a:r>
            <a:r>
              <a:rPr lang="ru-RU" sz="4000" b="1" i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його</a:t>
            </a:r>
            <a:r>
              <a:rPr lang="ru-RU" sz="40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 </a:t>
            </a:r>
            <a:r>
              <a:rPr lang="ru-RU" sz="4000" b="1" i="1" dirty="0" err="1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використовувати</a:t>
            </a:r>
            <a:r>
              <a:rPr lang="uk-UA" sz="4000" b="1" i="1" dirty="0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.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  <a:latin typeface="Comic Sans MS" panose="030F0702030302020204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4000" b="1" i="1" dirty="0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                                                                                       </a:t>
            </a:r>
            <a:r>
              <a:rPr lang="uk-UA" sz="4000" b="1" i="1" dirty="0" err="1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Рене</a:t>
            </a:r>
            <a:r>
              <a:rPr lang="uk-UA" sz="4000" b="1" i="1" dirty="0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 Декарт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  <a:latin typeface="Comic Sans MS" panose="030F0702030302020204" pitchFamily="66" charset="0"/>
              <a:ea typeface="Calibri"/>
              <a:cs typeface="Times New Roman"/>
            </a:endParaRPr>
          </a:p>
        </p:txBody>
      </p:sp>
      <p:pic>
        <p:nvPicPr>
          <p:cNvPr id="4" name="Picture 4" descr="school03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267200"/>
            <a:ext cx="2109788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95885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://images4.wikia.nocookie.net/__cb20110606152806/dragonage/ru/images/3/3f/%D0%A4%D0%BE%D0%BD_%D0%B4%D0%BB%D1%8F_%D0%B2%D0%B8%D0%BA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9144000" cy="698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2139692"/>
            <a:ext cx="7632848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000" b="1" i="1" dirty="0">
                <a:ln w="50800"/>
                <a:solidFill>
                  <a:schemeClr val="accent3">
                    <a:lumMod val="25000"/>
                  </a:schemeClr>
                </a:solidFill>
              </a:rPr>
              <a:t>▪ </a:t>
            </a:r>
            <a:r>
              <a:rPr lang="uk-UA" sz="4000" b="1" i="1" dirty="0">
                <a:ln w="50800"/>
                <a:solidFill>
                  <a:schemeClr val="accent3">
                    <a:lumMod val="25000"/>
                  </a:schemeClr>
                </a:solidFill>
              </a:rPr>
              <a:t>Міні - самостійна </a:t>
            </a:r>
            <a:r>
              <a:rPr lang="uk-UA" sz="4000" b="1" i="1" dirty="0" smtClean="0">
                <a:ln w="50800"/>
                <a:solidFill>
                  <a:schemeClr val="accent3">
                    <a:lumMod val="25000"/>
                  </a:schemeClr>
                </a:solidFill>
              </a:rPr>
              <a:t>робота</a:t>
            </a:r>
          </a:p>
          <a:p>
            <a:endParaRPr lang="ru-RU" sz="4000" b="1" dirty="0">
              <a:ln w="50800"/>
              <a:solidFill>
                <a:schemeClr val="accent3">
                  <a:lumMod val="25000"/>
                </a:schemeClr>
              </a:solidFill>
            </a:endParaRPr>
          </a:p>
          <a:p>
            <a:r>
              <a:rPr lang="uk-UA" sz="4000" b="1" dirty="0">
                <a:ln w="50800"/>
                <a:solidFill>
                  <a:schemeClr val="accent3">
                    <a:lumMod val="25000"/>
                  </a:schemeClr>
                </a:solidFill>
              </a:rPr>
              <a:t>Тестові завдання</a:t>
            </a:r>
            <a:endParaRPr lang="ru-RU" sz="4000" b="1" dirty="0">
              <a:ln w="50800"/>
              <a:solidFill>
                <a:schemeClr val="accent3">
                  <a:lumMod val="25000"/>
                </a:schemeClr>
              </a:solidFill>
            </a:endParaRPr>
          </a:p>
        </p:txBody>
      </p:sp>
      <p:pic>
        <p:nvPicPr>
          <p:cNvPr id="4" name="Picture 7" descr="j04344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068638"/>
            <a:ext cx="3574554" cy="3528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04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://images4.wikia.nocookie.net/__cb20110606152806/dragonage/ru/images/3/3f/%D0%A4%D0%BE%D0%BD_%D0%B4%D0%BB%D1%8F_%D0%B2%D0%B8%D0%BA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9144000" cy="698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1052736"/>
            <a:ext cx="8640960" cy="37240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4800" b="1" i="1" dirty="0">
                <a:ln w="50800"/>
                <a:solidFill>
                  <a:schemeClr val="accent3">
                    <a:lumMod val="2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Відповіді до самостійної </a:t>
            </a:r>
            <a:r>
              <a:rPr lang="uk-UA" sz="4800" b="1" i="1" dirty="0" smtClean="0">
                <a:ln w="50800"/>
                <a:solidFill>
                  <a:schemeClr val="accent3">
                    <a:lumMod val="2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роботи:</a:t>
            </a:r>
          </a:p>
          <a:p>
            <a:pPr algn="ctr"/>
            <a:r>
              <a:rPr lang="uk-UA" sz="3200" b="1" i="1" dirty="0" smtClean="0">
                <a:ln w="50800"/>
                <a:solidFill>
                  <a:schemeClr val="accent3">
                    <a:lumMod val="2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Варіант 1            </a:t>
            </a:r>
            <a:r>
              <a:rPr lang="uk-UA" sz="3200" b="1" i="1" dirty="0" err="1" smtClean="0">
                <a:ln w="50800"/>
                <a:solidFill>
                  <a:schemeClr val="accent3">
                    <a:lumMod val="2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Варіант</a:t>
            </a:r>
            <a:r>
              <a:rPr lang="uk-UA" sz="3200" b="1" i="1" dirty="0" smtClean="0">
                <a:ln w="50800"/>
                <a:solidFill>
                  <a:schemeClr val="accent3">
                    <a:lumMod val="2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2 </a:t>
            </a:r>
            <a:endParaRPr lang="ru-RU" sz="3200" b="1" i="1" dirty="0">
              <a:ln w="50800"/>
              <a:solidFill>
                <a:schemeClr val="accent3">
                  <a:lumMod val="2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uk-UA" sz="3600" b="1" dirty="0">
                <a:ln w="50800"/>
                <a:solidFill>
                  <a:schemeClr val="accent3">
                    <a:lumMod val="25000"/>
                  </a:schemeClr>
                </a:solidFill>
              </a:rPr>
              <a:t>1----- Б                                                1----- А</a:t>
            </a:r>
            <a:endParaRPr lang="ru-RU" sz="3600" b="1" dirty="0">
              <a:ln w="50800"/>
              <a:solidFill>
                <a:schemeClr val="accent3">
                  <a:lumMod val="25000"/>
                </a:schemeClr>
              </a:solidFill>
            </a:endParaRPr>
          </a:p>
          <a:p>
            <a:r>
              <a:rPr lang="uk-UA" sz="3600" b="1" dirty="0">
                <a:ln w="50800"/>
                <a:solidFill>
                  <a:schemeClr val="accent3">
                    <a:lumMod val="25000"/>
                  </a:schemeClr>
                </a:solidFill>
              </a:rPr>
              <a:t>2----- А                                                2----- Б</a:t>
            </a:r>
            <a:endParaRPr lang="ru-RU" sz="3600" b="1" dirty="0">
              <a:ln w="50800"/>
              <a:solidFill>
                <a:schemeClr val="accent3">
                  <a:lumMod val="25000"/>
                </a:schemeClr>
              </a:solidFill>
            </a:endParaRPr>
          </a:p>
          <a:p>
            <a:r>
              <a:rPr lang="uk-UA" sz="3600" b="1" dirty="0">
                <a:ln w="50800"/>
                <a:solidFill>
                  <a:schemeClr val="accent3">
                    <a:lumMod val="25000"/>
                  </a:schemeClr>
                </a:solidFill>
              </a:rPr>
              <a:t>3----- А                                                3----- В</a:t>
            </a:r>
            <a:endParaRPr lang="ru-RU" sz="3600" b="1" dirty="0">
              <a:ln w="50800"/>
              <a:solidFill>
                <a:schemeClr val="accent3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2161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://images4.wikia.nocookie.net/__cb20110606152806/dragonage/ru/images/3/3f/%D0%A4%D0%BE%D0%BD_%D0%B4%D0%BB%D1%8F_%D0%B2%D0%B8%D0%BA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6" y="-31750"/>
            <a:ext cx="9144000" cy="698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308421"/>
            <a:ext cx="8136904" cy="63094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4400" b="1" i="1" dirty="0">
                <a:ln w="50800"/>
                <a:solidFill>
                  <a:schemeClr val="bg1">
                    <a:shade val="50000"/>
                  </a:schemeClr>
                </a:solidFill>
              </a:rPr>
              <a:t>Підсумок </a:t>
            </a:r>
            <a:r>
              <a:rPr lang="uk-UA" sz="4400" b="1" i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уроку . Рефлексія</a:t>
            </a:r>
            <a:r>
              <a:rPr lang="uk-UA" b="1" i="1" dirty="0">
                <a:ln w="50800"/>
                <a:solidFill>
                  <a:schemeClr val="bg1">
                    <a:shade val="50000"/>
                  </a:schemeClr>
                </a:solidFill>
              </a:rPr>
              <a:t>.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uk-UA" sz="4000" b="1" i="1" dirty="0">
                <a:ln w="50800"/>
                <a:solidFill>
                  <a:schemeClr val="bg1">
                    <a:shade val="50000"/>
                  </a:schemeClr>
                </a:solidFill>
              </a:rPr>
              <a:t>На уроці я </a:t>
            </a:r>
            <a:r>
              <a:rPr lang="uk-UA" sz="4000" b="1" i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: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ru-RU" sz="4000" b="1" dirty="0">
                <a:ln w="50800"/>
                <a:solidFill>
                  <a:schemeClr val="bg1">
                    <a:shade val="50000"/>
                  </a:schemeClr>
                </a:solidFill>
              </a:rPr>
              <a:t>-</a:t>
            </a:r>
            <a:r>
              <a:rPr lang="uk-UA" sz="4000" b="1" dirty="0">
                <a:ln w="50800"/>
                <a:solidFill>
                  <a:schemeClr val="bg1">
                    <a:shade val="50000"/>
                  </a:schemeClr>
                </a:solidFill>
              </a:rPr>
              <a:t> дізнався...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ru-RU" sz="4000" b="1" dirty="0">
                <a:ln w="50800"/>
                <a:solidFill>
                  <a:schemeClr val="bg1">
                    <a:shade val="50000"/>
                  </a:schemeClr>
                </a:solidFill>
              </a:rPr>
              <a:t>-</a:t>
            </a:r>
            <a:r>
              <a:rPr lang="uk-UA" sz="4000" b="1" dirty="0">
                <a:ln w="50800"/>
                <a:solidFill>
                  <a:schemeClr val="bg1">
                    <a:shade val="50000"/>
                  </a:schemeClr>
                </a:solidFill>
              </a:rPr>
              <a:t> зрозумів...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ru-RU" sz="4000" b="1" dirty="0">
                <a:ln w="50800"/>
                <a:solidFill>
                  <a:schemeClr val="bg1">
                    <a:shade val="50000"/>
                  </a:schemeClr>
                </a:solidFill>
              </a:rPr>
              <a:t>-</a:t>
            </a:r>
            <a:r>
              <a:rPr lang="uk-UA" sz="4000" b="1" dirty="0">
                <a:ln w="50800"/>
                <a:solidFill>
                  <a:schemeClr val="bg1">
                    <a:shade val="50000"/>
                  </a:schemeClr>
                </a:solidFill>
              </a:rPr>
              <a:t> навчився...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ru-RU" sz="4000" b="1" dirty="0">
                <a:ln w="50800"/>
                <a:solidFill>
                  <a:schemeClr val="bg1">
                    <a:shade val="50000"/>
                  </a:schemeClr>
                </a:solidFill>
              </a:rPr>
              <a:t>-</a:t>
            </a:r>
            <a:r>
              <a:rPr lang="uk-UA" sz="4000" b="1" dirty="0">
                <a:ln w="50800"/>
                <a:solidFill>
                  <a:schemeClr val="bg1">
                    <a:shade val="50000"/>
                  </a:schemeClr>
                </a:solidFill>
              </a:rPr>
              <a:t> найбільший мій успіх </a:t>
            </a:r>
            <a:r>
              <a:rPr lang="ru-RU" sz="4000" b="1" dirty="0">
                <a:ln w="50800"/>
                <a:solidFill>
                  <a:schemeClr val="bg1">
                    <a:shade val="50000"/>
                  </a:schemeClr>
                </a:solidFill>
              </a:rPr>
              <a:t>-</a:t>
            </a:r>
            <a:r>
              <a:rPr lang="uk-UA" sz="4000" b="1" dirty="0">
                <a:ln w="50800"/>
                <a:solidFill>
                  <a:schemeClr val="bg1">
                    <a:shade val="50000"/>
                  </a:schemeClr>
                </a:solidFill>
              </a:rPr>
              <a:t> це...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ru-RU" sz="4000" b="1" dirty="0">
                <a:ln w="50800"/>
                <a:solidFill>
                  <a:schemeClr val="bg1">
                    <a:shade val="50000"/>
                  </a:schemeClr>
                </a:solidFill>
              </a:rPr>
              <a:t>-</a:t>
            </a:r>
            <a:r>
              <a:rPr lang="uk-UA" sz="4000" b="1" dirty="0">
                <a:ln w="50800"/>
                <a:solidFill>
                  <a:schemeClr val="bg1">
                    <a:shade val="50000"/>
                  </a:schemeClr>
                </a:solidFill>
              </a:rPr>
              <a:t> найбільші труднощі я відчув...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ru-RU" sz="4000" b="1" dirty="0">
                <a:ln w="50800"/>
                <a:solidFill>
                  <a:schemeClr val="bg1">
                    <a:shade val="50000"/>
                  </a:schemeClr>
                </a:solidFill>
              </a:rPr>
              <a:t>-</a:t>
            </a:r>
            <a:r>
              <a:rPr lang="uk-UA" sz="4000" b="1" dirty="0">
                <a:ln w="50800"/>
                <a:solidFill>
                  <a:schemeClr val="bg1">
                    <a:shade val="50000"/>
                  </a:schemeClr>
                </a:solidFill>
              </a:rPr>
              <a:t> я не вмів, а тепер умію...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ru-RU" sz="4000" b="1" dirty="0">
                <a:ln w="50800"/>
                <a:solidFill>
                  <a:schemeClr val="bg1">
                    <a:shade val="50000"/>
                  </a:schemeClr>
                </a:solidFill>
              </a:rPr>
              <a:t>-</a:t>
            </a:r>
            <a:r>
              <a:rPr lang="uk-UA" sz="4000" b="1" dirty="0">
                <a:ln w="50800"/>
                <a:solidFill>
                  <a:schemeClr val="bg1">
                    <a:shade val="50000"/>
                  </a:schemeClr>
                </a:solidFill>
              </a:rPr>
              <a:t> я змінив своє ставлення до...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ru-RU" sz="4000" b="1" dirty="0">
                <a:ln w="50800"/>
                <a:solidFill>
                  <a:schemeClr val="bg1">
                    <a:shade val="50000"/>
                  </a:schemeClr>
                </a:solidFill>
              </a:rPr>
              <a:t>-</a:t>
            </a:r>
            <a:r>
              <a:rPr lang="uk-UA" sz="4000" b="1" dirty="0">
                <a:ln w="50800"/>
                <a:solidFill>
                  <a:schemeClr val="bg1">
                    <a:shade val="50000"/>
                  </a:schemeClr>
                </a:solidFill>
              </a:rPr>
              <a:t> на наступному уроці я хочу...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836712"/>
            <a:ext cx="3419872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31772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://images4.wikia.nocookie.net/__cb20110606152806/dragonage/ru/images/3/3f/%D0%A4%D0%BE%D0%BD_%D0%B4%D0%BB%D1%8F_%D0%B2%D0%B8%D0%BA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9144000" cy="698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1031696"/>
            <a:ext cx="7560839" cy="36625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4400" b="1" dirty="0">
                <a:ln w="50800">
                  <a:solidFill>
                    <a:schemeClr val="accent3">
                      <a:lumMod val="25000"/>
                    </a:schemeClr>
                  </a:solidFill>
                </a:ln>
                <a:solidFill>
                  <a:schemeClr val="bg1">
                    <a:shade val="50000"/>
                  </a:schemeClr>
                </a:solidFill>
              </a:rPr>
              <a:t>. Домашнє завдання</a:t>
            </a:r>
            <a:r>
              <a:rPr lang="uk-UA" sz="4400" b="1" dirty="0" smtClean="0">
                <a:ln w="50800">
                  <a:solidFill>
                    <a:schemeClr val="accent3">
                      <a:lumMod val="25000"/>
                    </a:schemeClr>
                  </a:solidFill>
                </a:ln>
                <a:solidFill>
                  <a:schemeClr val="bg1">
                    <a:shade val="50000"/>
                  </a:schemeClr>
                </a:solidFill>
              </a:rPr>
              <a:t>.</a:t>
            </a:r>
          </a:p>
          <a:p>
            <a:endParaRPr lang="ru-RU" sz="4400" b="1" dirty="0">
              <a:ln w="50800">
                <a:solidFill>
                  <a:schemeClr val="accent3">
                    <a:lumMod val="25000"/>
                  </a:schemeClr>
                </a:solidFill>
              </a:ln>
              <a:solidFill>
                <a:schemeClr val="bg1">
                  <a:shade val="50000"/>
                </a:schemeClr>
              </a:solidFill>
            </a:endParaRPr>
          </a:p>
          <a:p>
            <a:r>
              <a:rPr lang="uk-UA" sz="3600" b="1" i="1" dirty="0">
                <a:ln w="50800">
                  <a:solidFill>
                    <a:schemeClr val="accent3">
                      <a:lumMod val="25000"/>
                    </a:schemeClr>
                  </a:solidFill>
                </a:ln>
                <a:solidFill>
                  <a:schemeClr val="bg1">
                    <a:shade val="50000"/>
                  </a:schemeClr>
                </a:solidFill>
              </a:rPr>
              <a:t>Повторити § 11- </a:t>
            </a:r>
            <a:r>
              <a:rPr lang="uk-UA" sz="3600" b="1" i="1" dirty="0" smtClean="0">
                <a:ln w="50800">
                  <a:solidFill>
                    <a:schemeClr val="accent3">
                      <a:lumMod val="25000"/>
                    </a:schemeClr>
                  </a:solidFill>
                </a:ln>
                <a:solidFill>
                  <a:schemeClr val="bg1">
                    <a:shade val="50000"/>
                  </a:schemeClr>
                </a:solidFill>
              </a:rPr>
              <a:t>15.</a:t>
            </a:r>
          </a:p>
          <a:p>
            <a:endParaRPr lang="ru-RU" sz="3600" b="1" dirty="0">
              <a:ln w="50800">
                <a:solidFill>
                  <a:schemeClr val="accent3">
                    <a:lumMod val="25000"/>
                  </a:schemeClr>
                </a:solidFill>
              </a:ln>
              <a:solidFill>
                <a:schemeClr val="bg1">
                  <a:shade val="50000"/>
                </a:schemeClr>
              </a:solidFill>
            </a:endParaRPr>
          </a:p>
          <a:p>
            <a:r>
              <a:rPr lang="uk-UA" sz="3600" b="1" i="1" dirty="0">
                <a:ln w="50800">
                  <a:solidFill>
                    <a:schemeClr val="accent3">
                      <a:lumMod val="25000"/>
                    </a:schemeClr>
                  </a:solidFill>
                </a:ln>
                <a:solidFill>
                  <a:schemeClr val="bg1">
                    <a:shade val="50000"/>
                  </a:schemeClr>
                </a:solidFill>
              </a:rPr>
              <a:t>Розв’язати № 502-504,506.</a:t>
            </a:r>
            <a:endParaRPr lang="ru-RU" sz="3600" b="1" dirty="0">
              <a:ln w="50800">
                <a:solidFill>
                  <a:schemeClr val="accent3">
                    <a:lumMod val="25000"/>
                  </a:schemeClr>
                </a:solidFill>
              </a:ln>
              <a:solidFill>
                <a:schemeClr val="bg1">
                  <a:shade val="50000"/>
                </a:schemeClr>
              </a:solidFill>
            </a:endParaRPr>
          </a:p>
          <a:p>
            <a:r>
              <a:rPr lang="uk-UA" sz="3600" b="1" i="1" dirty="0">
                <a:ln w="50800">
                  <a:solidFill>
                    <a:schemeClr val="accent3">
                      <a:lumMod val="25000"/>
                    </a:schemeClr>
                  </a:solidFill>
                </a:ln>
                <a:solidFill>
                  <a:schemeClr val="bg1">
                    <a:shade val="50000"/>
                  </a:schemeClr>
                </a:solidFill>
              </a:rPr>
              <a:t>З повторення №335</a:t>
            </a:r>
            <a:endParaRPr lang="ru-RU" sz="3600" b="1" dirty="0">
              <a:ln w="50800">
                <a:solidFill>
                  <a:schemeClr val="accent3">
                    <a:lumMod val="25000"/>
                  </a:schemeClr>
                </a:solidFill>
              </a:ln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4" name="Picture 7" descr="j04344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068638"/>
            <a:ext cx="3070498" cy="3528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430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://images4.wikia.nocookie.net/__cb20110606152806/dragonage/ru/images/3/3f/%D0%A4%D0%BE%D0%BD_%D0%B4%D0%BB%D1%8F_%D0%B2%D0%B8%D0%BA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9144000" cy="698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59632" y="1196752"/>
            <a:ext cx="6912768" cy="2554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4000" b="1" dirty="0">
                <a:ln w="50800"/>
                <a:solidFill>
                  <a:schemeClr val="accent3">
                    <a:lumMod val="25000"/>
                  </a:schemeClr>
                </a:solidFill>
              </a:rPr>
              <a:t>Бажаю всім присутнім,</a:t>
            </a:r>
            <a:endParaRPr lang="ru-RU" sz="4000" b="1" dirty="0">
              <a:ln w="50800"/>
              <a:solidFill>
                <a:schemeClr val="accent3">
                  <a:lumMod val="25000"/>
                </a:schemeClr>
              </a:solidFill>
            </a:endParaRPr>
          </a:p>
          <a:p>
            <a:r>
              <a:rPr lang="uk-UA" sz="4000" b="1" dirty="0">
                <a:ln w="50800"/>
                <a:solidFill>
                  <a:schemeClr val="accent3">
                    <a:lumMod val="25000"/>
                  </a:schemeClr>
                </a:solidFill>
              </a:rPr>
              <a:t>Я успіхів. Удачі</a:t>
            </a:r>
            <a:endParaRPr lang="ru-RU" sz="4000" b="1" dirty="0">
              <a:ln w="50800"/>
              <a:solidFill>
                <a:schemeClr val="accent3">
                  <a:lumMod val="25000"/>
                </a:schemeClr>
              </a:solidFill>
            </a:endParaRPr>
          </a:p>
          <a:p>
            <a:r>
              <a:rPr lang="uk-UA" sz="4000" b="1" dirty="0">
                <a:ln w="50800"/>
                <a:solidFill>
                  <a:schemeClr val="accent3">
                    <a:lumMod val="25000"/>
                  </a:schemeClr>
                </a:solidFill>
              </a:rPr>
              <a:t>Приходьте на уроки</a:t>
            </a:r>
            <a:endParaRPr lang="ru-RU" sz="4000" b="1" dirty="0">
              <a:ln w="50800"/>
              <a:solidFill>
                <a:schemeClr val="accent3">
                  <a:lumMod val="25000"/>
                </a:schemeClr>
              </a:solidFill>
            </a:endParaRPr>
          </a:p>
          <a:p>
            <a:r>
              <a:rPr lang="uk-UA" sz="4000" b="1" dirty="0">
                <a:ln w="50800"/>
                <a:solidFill>
                  <a:schemeClr val="accent3">
                    <a:lumMod val="25000"/>
                  </a:schemeClr>
                </a:solidFill>
              </a:rPr>
              <a:t>Розв’язуйте задачі.</a:t>
            </a:r>
            <a:endParaRPr lang="ru-RU" sz="4000" b="1" dirty="0">
              <a:ln w="50800"/>
              <a:solidFill>
                <a:schemeClr val="accent3">
                  <a:lumMod val="25000"/>
                </a:schemeClr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41700"/>
            <a:ext cx="3744416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6121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18" descr="http://images4.wikia.nocookie.net/__cb20110606152806/dragonage/ru/images/3/3f/%D0%A4%D0%BE%D0%BD_%D0%B4%D0%BB%D1%8F_%D0%B2%D0%B8%D0%BA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550" y="-27221"/>
            <a:ext cx="9144000" cy="698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92038" y="1484784"/>
            <a:ext cx="7416824" cy="230832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4800" b="1" dirty="0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Арифметичні дії з многочленами. Розв’язування вправ.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4" descr="school03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793108"/>
            <a:ext cx="3238128" cy="3064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5221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://images4.wikia.nocookie.net/__cb20110606152806/dragonage/ru/images/3/3f/%D0%A4%D0%BE%D0%BD_%D0%B4%D0%BB%D1%8F_%D0%B2%D0%B8%D0%BA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9144000" cy="698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73794" y="295336"/>
            <a:ext cx="5616624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</a:rPr>
              <a:t>Мета уроку: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980728"/>
            <a:ext cx="8424935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ru-RU" sz="3200" b="1" dirty="0" err="1" smtClean="0">
                <a:solidFill>
                  <a:schemeClr val="accent6">
                    <a:lumMod val="50000"/>
                  </a:schemeClr>
                </a:solidFill>
              </a:rPr>
              <a:t>-актуалізувати</a:t>
            </a:r>
            <a:r>
              <a:rPr lang="uk-UA" altLang="ru-RU" sz="3200" b="1" dirty="0" smtClean="0">
                <a:solidFill>
                  <a:schemeClr val="accent6">
                    <a:lumMod val="50000"/>
                  </a:schemeClr>
                </a:solidFill>
              </a:rPr>
              <a:t>  знання  учнів,  необхідні  для  сприйняття  нового  матеріалу, підвести поняття  алгоритму  додавання  і  віднімання  многочленів, множення одночлена на  многочлен та  многочленна  на  многочлен; розкладання многочлена на множники  способом винесення спільного множника за дужки та способом групування;</a:t>
            </a:r>
            <a:endParaRPr lang="ru-RU" altLang="ru-RU" sz="32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uk-UA" altLang="ru-RU" sz="3200" b="1" dirty="0" err="1" smtClean="0">
                <a:solidFill>
                  <a:schemeClr val="accent6">
                    <a:lumMod val="50000"/>
                  </a:schemeClr>
                </a:solidFill>
              </a:rPr>
              <a:t>-розвивати</a:t>
            </a:r>
            <a:r>
              <a:rPr lang="uk-UA" altLang="ru-RU" sz="3200" b="1" dirty="0" smtClean="0">
                <a:solidFill>
                  <a:schemeClr val="accent6">
                    <a:lumMod val="50000"/>
                  </a:schemeClr>
                </a:solidFill>
              </a:rPr>
              <a:t>  логічне  мислення, вміння  робити  узагальнення  і  висновки;</a:t>
            </a:r>
            <a:endParaRPr lang="ru-RU" altLang="ru-RU" sz="32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uk-UA" altLang="ru-RU" sz="3200" b="1" dirty="0" err="1" smtClean="0">
                <a:solidFill>
                  <a:schemeClr val="accent6">
                    <a:lumMod val="50000"/>
                  </a:schemeClr>
                </a:solidFill>
              </a:rPr>
              <a:t>-виховувати</a:t>
            </a:r>
            <a:r>
              <a:rPr lang="uk-UA" altLang="ru-RU" sz="3200" b="1" dirty="0" smtClean="0">
                <a:solidFill>
                  <a:schemeClr val="accent6">
                    <a:lumMod val="50000"/>
                  </a:schemeClr>
                </a:solidFill>
              </a:rPr>
              <a:t>  акуратність  та  точність  записів.</a:t>
            </a:r>
            <a:endParaRPr lang="ru-RU" alt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254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://images4.wikia.nocookie.net/__cb20110606152806/dragonage/ru/images/3/3f/%D0%A4%D0%BE%D0%BD_%D0%B4%D0%BB%D1%8F_%D0%B2%D0%B8%D0%BA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876"/>
            <a:ext cx="9144000" cy="698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372523"/>
            <a:ext cx="8424936" cy="37184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4000" b="1" i="1" dirty="0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В арифметиці ставити </a:t>
            </a:r>
            <a:r>
              <a:rPr lang="uk-UA" sz="40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питання важливіше </a:t>
            </a:r>
            <a:r>
              <a:rPr lang="uk-UA" sz="4000" b="1" i="1" dirty="0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за </a:t>
            </a:r>
            <a:r>
              <a:rPr lang="uk-UA" sz="40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 </a:t>
            </a:r>
            <a:r>
              <a:rPr lang="uk-UA" sz="4000" b="1" i="1" dirty="0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вміння їх розв’язувати. 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  <a:latin typeface="Comic Sans MS" panose="030F0702030302020204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4000" b="1" i="1" dirty="0">
                <a:ln w="50800"/>
                <a:solidFill>
                  <a:schemeClr val="bg1">
                    <a:shade val="50000"/>
                  </a:schemeClr>
                </a:solidFill>
                <a:latin typeface="Comic Sans MS" panose="030F0702030302020204" pitchFamily="66" charset="0"/>
                <a:ea typeface="Calibri"/>
                <a:cs typeface="Times New Roman"/>
              </a:rPr>
              <a:t>                                                                                           Г. Кантор</a:t>
            </a:r>
            <a:endParaRPr lang="ru-RU" sz="4000" b="1" dirty="0">
              <a:ln w="50800"/>
              <a:solidFill>
                <a:schemeClr val="bg1">
                  <a:shade val="50000"/>
                </a:schemeClr>
              </a:solidFill>
              <a:latin typeface="Comic Sans MS" panose="030F0702030302020204" pitchFamily="66" charset="0"/>
              <a:ea typeface="Calibri"/>
              <a:cs typeface="Times New Roman"/>
            </a:endParaRPr>
          </a:p>
        </p:txBody>
      </p:sp>
      <p:pic>
        <p:nvPicPr>
          <p:cNvPr id="4" name="Picture 4" descr="school03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267200"/>
            <a:ext cx="2109788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89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://images4.wikia.nocookie.net/__cb20110606152806/dragonage/ru/images/3/3f/%D0%A4%D0%BE%D0%BD_%D0%B4%D0%BB%D1%8F_%D0%B2%D0%B8%D0%BA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9144000" cy="698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216088"/>
            <a:ext cx="8640960" cy="64940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3200" b="1" i="1" dirty="0">
                <a:ln w="50800"/>
                <a:solidFill>
                  <a:schemeClr val="bg1">
                    <a:lumMod val="50000"/>
                  </a:schemeClr>
                </a:solidFill>
              </a:rPr>
              <a:t>Інтерактивна  гра «Мікрофон» закінчити речення</a:t>
            </a:r>
            <a:endParaRPr lang="ru-RU" sz="3200" b="1" dirty="0">
              <a:ln w="50800"/>
              <a:solidFill>
                <a:schemeClr val="bg1">
                  <a:lumMod val="50000"/>
                </a:schemeClr>
              </a:solidFill>
            </a:endParaRPr>
          </a:p>
          <a:p>
            <a:pPr lvl="0"/>
            <a:r>
              <a:rPr lang="uk-UA" sz="3200" b="1" dirty="0" smtClean="0">
                <a:ln w="50800"/>
                <a:solidFill>
                  <a:schemeClr val="bg1">
                    <a:lumMod val="50000"/>
                  </a:schemeClr>
                </a:solidFill>
              </a:rPr>
              <a:t>- Многочленом </a:t>
            </a:r>
            <a:r>
              <a:rPr lang="uk-UA" sz="3200" b="1" dirty="0">
                <a:ln w="50800"/>
                <a:solidFill>
                  <a:schemeClr val="bg1">
                    <a:lumMod val="50000"/>
                  </a:schemeClr>
                </a:solidFill>
              </a:rPr>
              <a:t>називається…</a:t>
            </a:r>
            <a:endParaRPr lang="ru-RU" sz="3200" b="1" dirty="0">
              <a:ln w="50800"/>
              <a:solidFill>
                <a:schemeClr val="bg1">
                  <a:lumMod val="50000"/>
                </a:schemeClr>
              </a:solidFill>
            </a:endParaRPr>
          </a:p>
          <a:p>
            <a:pPr lvl="0"/>
            <a:r>
              <a:rPr lang="uk-UA" sz="3200" b="1" dirty="0" smtClean="0">
                <a:ln w="50800"/>
                <a:solidFill>
                  <a:schemeClr val="bg1">
                    <a:lumMod val="50000"/>
                  </a:schemeClr>
                </a:solidFill>
              </a:rPr>
              <a:t>- Степенем </a:t>
            </a:r>
            <a:r>
              <a:rPr lang="uk-UA" sz="3200" b="1" dirty="0">
                <a:ln w="50800"/>
                <a:solidFill>
                  <a:schemeClr val="bg1">
                    <a:lumMod val="50000"/>
                  </a:schemeClr>
                </a:solidFill>
              </a:rPr>
              <a:t>многочлена стандартного вигляду…</a:t>
            </a:r>
            <a:endParaRPr lang="ru-RU" sz="3200" b="1" dirty="0">
              <a:ln w="50800"/>
              <a:solidFill>
                <a:schemeClr val="bg1">
                  <a:lumMod val="50000"/>
                </a:schemeClr>
              </a:solidFill>
            </a:endParaRPr>
          </a:p>
          <a:p>
            <a:pPr lvl="0"/>
            <a:r>
              <a:rPr lang="uk-UA" sz="3200" b="1" dirty="0" smtClean="0">
                <a:ln w="50800"/>
                <a:solidFill>
                  <a:schemeClr val="bg1">
                    <a:lumMod val="50000"/>
                  </a:schemeClr>
                </a:solidFill>
              </a:rPr>
              <a:t>- Якщо </a:t>
            </a:r>
            <a:r>
              <a:rPr lang="uk-UA" sz="3200" b="1" dirty="0">
                <a:ln w="50800"/>
                <a:solidFill>
                  <a:schemeClr val="bg1">
                    <a:lumMod val="50000"/>
                  </a:schemeClr>
                </a:solidFill>
              </a:rPr>
              <a:t>перед дужками поставити знак «+» то …</a:t>
            </a:r>
            <a:endParaRPr lang="ru-RU" sz="3200" b="1" dirty="0">
              <a:ln w="50800"/>
              <a:solidFill>
                <a:schemeClr val="bg1">
                  <a:lumMod val="50000"/>
                </a:schemeClr>
              </a:solidFill>
            </a:endParaRPr>
          </a:p>
          <a:p>
            <a:pPr lvl="0"/>
            <a:r>
              <a:rPr lang="uk-UA" sz="3200" b="1" dirty="0" smtClean="0">
                <a:ln w="50800"/>
                <a:solidFill>
                  <a:schemeClr val="bg1">
                    <a:lumMod val="50000"/>
                  </a:schemeClr>
                </a:solidFill>
              </a:rPr>
              <a:t>- Якщо </a:t>
            </a:r>
            <a:r>
              <a:rPr lang="uk-UA" sz="3200" b="1" dirty="0">
                <a:ln w="50800"/>
                <a:solidFill>
                  <a:schemeClr val="bg1">
                    <a:lumMod val="50000"/>
                  </a:schemeClr>
                </a:solidFill>
              </a:rPr>
              <a:t>перед дужками поставити знак «-» то…</a:t>
            </a:r>
            <a:endParaRPr lang="ru-RU" sz="3200" b="1" dirty="0">
              <a:ln w="50800"/>
              <a:solidFill>
                <a:schemeClr val="bg1">
                  <a:lumMod val="50000"/>
                </a:schemeClr>
              </a:solidFill>
            </a:endParaRPr>
          </a:p>
          <a:p>
            <a:pPr lvl="0"/>
            <a:r>
              <a:rPr lang="uk-UA" sz="3200" b="1" dirty="0" smtClean="0">
                <a:ln w="50800"/>
                <a:solidFill>
                  <a:schemeClr val="bg1">
                    <a:lumMod val="50000"/>
                  </a:schemeClr>
                </a:solidFill>
              </a:rPr>
              <a:t>- Щоб </a:t>
            </a:r>
            <a:r>
              <a:rPr lang="uk-UA" sz="3200" b="1" dirty="0">
                <a:ln w="50800"/>
                <a:solidFill>
                  <a:schemeClr val="bg1">
                    <a:lumMod val="50000"/>
                  </a:schemeClr>
                </a:solidFill>
              </a:rPr>
              <a:t>помножити одночлен на многочлен, </a:t>
            </a:r>
            <a:r>
              <a:rPr lang="uk-UA" sz="3200" b="1" dirty="0" smtClean="0">
                <a:ln w="50800"/>
                <a:solidFill>
                  <a:schemeClr val="bg1">
                    <a:lumMod val="50000"/>
                  </a:schemeClr>
                </a:solidFill>
              </a:rPr>
              <a:t>                треба</a:t>
            </a:r>
            <a:r>
              <a:rPr lang="uk-UA" sz="3200" b="1" dirty="0">
                <a:ln w="50800"/>
                <a:solidFill>
                  <a:schemeClr val="bg1">
                    <a:lumMod val="50000"/>
                  </a:schemeClr>
                </a:solidFill>
              </a:rPr>
              <a:t>…</a:t>
            </a:r>
            <a:endParaRPr lang="ru-RU" sz="3200" b="1" dirty="0">
              <a:ln w="50800"/>
              <a:solidFill>
                <a:schemeClr val="bg1">
                  <a:lumMod val="50000"/>
                </a:schemeClr>
              </a:solidFill>
            </a:endParaRPr>
          </a:p>
          <a:p>
            <a:pPr lvl="0"/>
            <a:r>
              <a:rPr lang="uk-UA" sz="3200" b="1" dirty="0" smtClean="0">
                <a:ln w="50800"/>
                <a:solidFill>
                  <a:schemeClr val="bg1">
                    <a:lumMod val="50000"/>
                  </a:schemeClr>
                </a:solidFill>
              </a:rPr>
              <a:t>- Щоб </a:t>
            </a:r>
            <a:r>
              <a:rPr lang="uk-UA" sz="3200" b="1" dirty="0">
                <a:ln w="50800"/>
                <a:solidFill>
                  <a:schemeClr val="bg1">
                    <a:lumMod val="50000"/>
                  </a:schemeClr>
                </a:solidFill>
              </a:rPr>
              <a:t>помножити многочлен на многочлен, треба…</a:t>
            </a:r>
            <a:endParaRPr lang="ru-RU" sz="3200" b="1" dirty="0">
              <a:ln w="50800"/>
              <a:solidFill>
                <a:schemeClr val="bg1">
                  <a:lumMod val="50000"/>
                </a:schemeClr>
              </a:solidFill>
            </a:endParaRPr>
          </a:p>
          <a:p>
            <a:pPr lvl="0"/>
            <a:r>
              <a:rPr lang="uk-UA" sz="3200" b="1" dirty="0" smtClean="0">
                <a:ln w="50800"/>
                <a:solidFill>
                  <a:schemeClr val="bg1">
                    <a:lumMod val="50000"/>
                  </a:schemeClr>
                </a:solidFill>
              </a:rPr>
              <a:t>- Розкласти </a:t>
            </a:r>
            <a:r>
              <a:rPr lang="uk-UA" sz="3200" b="1" dirty="0">
                <a:ln w="50800"/>
                <a:solidFill>
                  <a:schemeClr val="bg1">
                    <a:lumMod val="50000"/>
                  </a:schemeClr>
                </a:solidFill>
              </a:rPr>
              <a:t>многочлен на множники означає…</a:t>
            </a:r>
            <a:endParaRPr lang="ru-RU" sz="3200" b="1" dirty="0">
              <a:ln w="50800"/>
              <a:solidFill>
                <a:schemeClr val="bg1">
                  <a:lumMod val="50000"/>
                </a:schemeClr>
              </a:solidFill>
            </a:endParaRPr>
          </a:p>
          <a:p>
            <a:pPr lvl="0"/>
            <a:r>
              <a:rPr lang="uk-UA" sz="3200" b="1" dirty="0" smtClean="0">
                <a:ln w="50800"/>
                <a:solidFill>
                  <a:schemeClr val="bg1">
                    <a:lumMod val="50000"/>
                  </a:schemeClr>
                </a:solidFill>
              </a:rPr>
              <a:t>- Розкласти </a:t>
            </a:r>
            <a:r>
              <a:rPr lang="uk-UA" sz="3200" b="1" dirty="0">
                <a:ln w="50800"/>
                <a:solidFill>
                  <a:schemeClr val="bg1">
                    <a:lumMod val="50000"/>
                  </a:schemeClr>
                </a:solidFill>
              </a:rPr>
              <a:t>многочлен на множники способом групування, треба…</a:t>
            </a:r>
            <a:endParaRPr lang="ru-RU" sz="3200" b="1" dirty="0">
              <a:ln w="50800"/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466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1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://images4.wikia.nocookie.net/__cb20110606152806/dragonage/ru/images/3/3f/%D0%A4%D0%BE%D0%BD_%D0%B4%D0%BB%D1%8F_%D0%B2%D0%B8%D0%BA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9144000" cy="698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908720"/>
            <a:ext cx="8496944" cy="37856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b="1" i="1" dirty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uk-UA" sz="4000" b="1" i="1" dirty="0">
                <a:ln w="50800"/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</a:rPr>
              <a:t>Найвище призначення математики  </a:t>
            </a:r>
            <a:r>
              <a:rPr lang="uk-UA" sz="4000" b="1" i="1" dirty="0" smtClean="0">
                <a:ln w="50800"/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</a:rPr>
              <a:t>                                       полягає </a:t>
            </a:r>
            <a:r>
              <a:rPr lang="uk-UA" sz="4000" b="1" i="1" dirty="0">
                <a:ln w="50800"/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</a:rPr>
              <a:t>в тому, щоб знаходити           прихований порядок в хаосі, що оточує нас. </a:t>
            </a:r>
            <a:endParaRPr lang="ru-RU" sz="4000" b="1" dirty="0">
              <a:ln w="50800"/>
              <a:solidFill>
                <a:schemeClr val="bg1">
                  <a:lumMod val="50000"/>
                </a:schemeClr>
              </a:solidFill>
              <a:latin typeface="Comic Sans MS" panose="030F0702030302020204" pitchFamily="66" charset="0"/>
            </a:endParaRPr>
          </a:p>
          <a:p>
            <a:pPr algn="ctr"/>
            <a:r>
              <a:rPr lang="uk-UA" sz="4000" b="1" i="1" dirty="0">
                <a:ln w="50800"/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</a:rPr>
              <a:t>Н. Вінер</a:t>
            </a:r>
            <a:endParaRPr lang="ru-RU" sz="4000" b="1" dirty="0">
              <a:ln w="50800"/>
              <a:solidFill>
                <a:schemeClr val="bg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4" descr="school03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267200"/>
            <a:ext cx="2109788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371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://images4.wikia.nocookie.net/__cb20110606152806/dragonage/ru/images/3/3f/%D0%A4%D0%BE%D0%BD_%D0%B4%D0%BB%D1%8F_%D0%B2%D0%B8%D0%BA%D0%B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6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9144000" cy="6989763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extLst/>
        </p:spPr>
      </p:pic>
      <p:sp>
        <p:nvSpPr>
          <p:cNvPr id="14" name="Овал 13"/>
          <p:cNvSpPr/>
          <p:nvPr/>
        </p:nvSpPr>
        <p:spPr>
          <a:xfrm rot="21043074">
            <a:off x="5315845" y="1897987"/>
            <a:ext cx="2304256" cy="103907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>
                <a:solidFill>
                  <a:schemeClr val="tx2">
                    <a:lumMod val="10000"/>
                  </a:schemeClr>
                </a:solidFill>
              </a:rPr>
              <a:t>1+х</a:t>
            </a:r>
            <a:endParaRPr lang="ru-RU" sz="40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 rot="2467315">
            <a:off x="4845492" y="3527944"/>
            <a:ext cx="2304256" cy="1039077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>
                <a:solidFill>
                  <a:schemeClr val="accent3">
                    <a:lumMod val="10000"/>
                  </a:schemeClr>
                </a:solidFill>
              </a:rPr>
              <a:t>-х+1</a:t>
            </a:r>
            <a:endParaRPr lang="ru-RU" sz="40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 rot="5400000">
            <a:off x="3419871" y="4277614"/>
            <a:ext cx="2304256" cy="1039077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>
                <a:solidFill>
                  <a:schemeClr val="tx2">
                    <a:lumMod val="10000"/>
                  </a:schemeClr>
                </a:solidFill>
              </a:rPr>
              <a:t>-3х-1</a:t>
            </a:r>
            <a:endParaRPr lang="ru-RU" sz="40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 rot="18817244">
            <a:off x="1701412" y="3603821"/>
            <a:ext cx="2304256" cy="1039077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>
                <a:solidFill>
                  <a:schemeClr val="tx2">
                    <a:lumMod val="10000"/>
                  </a:schemeClr>
                </a:solidFill>
              </a:rPr>
              <a:t>Х-1</a:t>
            </a:r>
            <a:endParaRPr lang="ru-RU" sz="40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 rot="603624">
            <a:off x="1252616" y="1957752"/>
            <a:ext cx="2304256" cy="1039077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>
                <a:solidFill>
                  <a:schemeClr val="tx2">
                    <a:lumMod val="10000"/>
                  </a:schemeClr>
                </a:solidFill>
              </a:rPr>
              <a:t>2х-2</a:t>
            </a:r>
            <a:endParaRPr lang="ru-RU" sz="40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 rot="7130406">
            <a:off x="4357796" y="545283"/>
            <a:ext cx="2304256" cy="103907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>
                <a:solidFill>
                  <a:schemeClr val="tx2">
                    <a:lumMod val="10000"/>
                  </a:schemeClr>
                </a:solidFill>
              </a:rPr>
              <a:t>2-х</a:t>
            </a:r>
            <a:endParaRPr lang="ru-RU" sz="40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 rot="3632739">
            <a:off x="2328024" y="529353"/>
            <a:ext cx="2304256" cy="103907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-3х+1</a:t>
            </a:r>
            <a:endParaRPr lang="ru-RU" sz="4000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Блок-схема: узел 15"/>
          <p:cNvSpPr/>
          <p:nvPr/>
        </p:nvSpPr>
        <p:spPr>
          <a:xfrm>
            <a:off x="3454960" y="1897988"/>
            <a:ext cx="2088232" cy="1907594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8000" dirty="0" smtClean="0">
                <a:solidFill>
                  <a:schemeClr val="tx2">
                    <a:lumMod val="10000"/>
                  </a:schemeClr>
                </a:solidFill>
              </a:rPr>
              <a:t>-3х</a:t>
            </a:r>
            <a:endParaRPr lang="ru-RU" sz="80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48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://images4.wikia.nocookie.net/__cb20110606152806/dragonage/ru/images/3/3f/%D0%A4%D0%BE%D0%BD_%D0%B4%D0%BB%D1%8F_%D0%B2%D0%B8%D0%BA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9144000" cy="698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1202874"/>
              </p:ext>
            </p:extLst>
          </p:nvPr>
        </p:nvGraphicFramePr>
        <p:xfrm>
          <a:off x="0" y="980728"/>
          <a:ext cx="9036496" cy="4342576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4723623"/>
                <a:gridCol w="4312873"/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3х</a:t>
                      </a:r>
                      <a:r>
                        <a:rPr lang="uk-UA" sz="4400" baseline="30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r>
                        <a:rPr lang="uk-UA" sz="4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-4х-(6-2х</a:t>
                      </a:r>
                      <a:r>
                        <a:rPr lang="uk-UA" sz="4400" baseline="30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r>
                        <a:rPr lang="uk-UA" sz="4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+7х)</a:t>
                      </a:r>
                      <a:endParaRPr lang="ru-RU" sz="4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-2х</a:t>
                      </a:r>
                      <a:r>
                        <a:rPr lang="uk-UA" sz="4400" baseline="300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3</a:t>
                      </a:r>
                      <a:r>
                        <a:rPr lang="uk-UA" sz="4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у+6х</a:t>
                      </a:r>
                      <a:r>
                        <a:rPr lang="uk-UA" sz="4400" baseline="300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r>
                        <a:rPr lang="uk-UA" sz="4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у</a:t>
                      </a:r>
                      <a:r>
                        <a:rPr lang="uk-UA" sz="4400" baseline="300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r>
                        <a:rPr lang="uk-UA" sz="4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-2ху</a:t>
                      </a:r>
                      <a:r>
                        <a:rPr lang="uk-UA" sz="4400" baseline="300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3</a:t>
                      </a:r>
                      <a:endParaRPr lang="ru-RU" sz="4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640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(2х</a:t>
                      </a:r>
                      <a:r>
                        <a:rPr lang="uk-UA" sz="4400" baseline="30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r>
                        <a:rPr lang="uk-UA" sz="4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-х)+(3х-5)-(х</a:t>
                      </a:r>
                      <a:r>
                        <a:rPr lang="uk-UA" sz="4400" baseline="30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r>
                        <a:rPr lang="uk-UA" sz="4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-5)</a:t>
                      </a:r>
                      <a:endParaRPr lang="ru-RU" sz="4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4х</a:t>
                      </a:r>
                      <a:r>
                        <a:rPr lang="uk-UA" sz="4400" baseline="30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r>
                        <a:rPr lang="uk-UA" sz="4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+6х</a:t>
                      </a:r>
                      <a:endParaRPr lang="ru-RU" sz="4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234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-2ху(х</a:t>
                      </a:r>
                      <a:r>
                        <a:rPr lang="uk-UA" sz="4400" baseline="30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r>
                        <a:rPr lang="uk-UA" sz="4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-3ху+у</a:t>
                      </a:r>
                      <a:r>
                        <a:rPr lang="uk-UA" sz="4400" baseline="30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r>
                        <a:rPr lang="uk-UA" sz="4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)</a:t>
                      </a:r>
                      <a:endParaRPr lang="ru-RU" sz="4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4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ах-ау-</a:t>
                      </a:r>
                      <a:r>
                        <a:rPr lang="en-US" sz="4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b</a:t>
                      </a:r>
                      <a:r>
                        <a:rPr lang="uk-UA" sz="4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у+</a:t>
                      </a:r>
                      <a:r>
                        <a:rPr lang="en-US" sz="4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b</a:t>
                      </a:r>
                      <a:r>
                        <a:rPr lang="uk-UA" sz="4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х</a:t>
                      </a:r>
                      <a:endParaRPr lang="ru-RU" sz="4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234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(2х+7)(2х-4)+28</a:t>
                      </a:r>
                      <a:endParaRPr lang="ru-RU" sz="4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5Х</a:t>
                      </a:r>
                      <a:r>
                        <a:rPr lang="uk-UA" sz="4400" baseline="30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r>
                        <a:rPr lang="uk-UA" sz="4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-11х-6</a:t>
                      </a:r>
                      <a:endParaRPr lang="ru-RU" sz="4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234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а(х-у)-</a:t>
                      </a:r>
                      <a:r>
                        <a:rPr lang="en-US" sz="4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b</a:t>
                      </a:r>
                      <a:r>
                        <a:rPr lang="uk-UA" sz="4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(у-х)</a:t>
                      </a:r>
                      <a:endParaRPr lang="ru-RU" sz="4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Х</a:t>
                      </a:r>
                      <a:r>
                        <a:rPr lang="uk-UA" sz="4400" baseline="300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r>
                        <a:rPr lang="uk-UA" sz="4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+2х</a:t>
                      </a:r>
                      <a:endParaRPr lang="ru-RU" sz="4400" b="1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39552" y="212830"/>
            <a:ext cx="6724918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4000" b="1" i="0" u="none" strike="noStrike" normalizeH="0" baseline="0" dirty="0" smtClean="0">
                <a:ln w="50800"/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  <a:ea typeface="Calibri" pitchFamily="34" charset="0"/>
                <a:cs typeface="Times New Roman" pitchFamily="18" charset="0"/>
              </a:rPr>
              <a:t>Встановити відповідність:</a:t>
            </a:r>
            <a:endParaRPr kumimoji="0" lang="ru-RU" altLang="ru-RU" sz="4000" b="1" i="0" u="none" strike="noStrike" normalizeH="0" baseline="0" dirty="0" smtClean="0">
              <a:ln w="50800"/>
              <a:solidFill>
                <a:schemeClr val="bg1">
                  <a:lumMod val="50000"/>
                </a:schemeClr>
              </a:solidFill>
              <a:latin typeface="Comic Sans MS" panose="030F0702030302020204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1" i="0" u="none" strike="noStrike" normalizeH="0" baseline="0" dirty="0" smtClean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4139952" y="1412776"/>
            <a:ext cx="792088" cy="2808312"/>
          </a:xfrm>
          <a:prstGeom prst="straightConnector1">
            <a:avLst/>
          </a:prstGeom>
          <a:ln w="38100">
            <a:solidFill>
              <a:schemeClr val="tx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139952" y="2636912"/>
            <a:ext cx="792088" cy="2304256"/>
          </a:xfrm>
          <a:prstGeom prst="straightConnector1">
            <a:avLst/>
          </a:prstGeom>
          <a:ln w="38100">
            <a:solidFill>
              <a:schemeClr val="tx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4139952" y="1700808"/>
            <a:ext cx="936104" cy="1656184"/>
          </a:xfrm>
          <a:prstGeom prst="straightConnector1">
            <a:avLst/>
          </a:prstGeom>
          <a:ln w="38100">
            <a:solidFill>
              <a:schemeClr val="tx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4283968" y="2636912"/>
            <a:ext cx="648072" cy="1440160"/>
          </a:xfrm>
          <a:prstGeom prst="straightConnector1">
            <a:avLst/>
          </a:prstGeom>
          <a:ln w="38100">
            <a:solidFill>
              <a:schemeClr val="tx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4139952" y="2996952"/>
            <a:ext cx="792088" cy="1944216"/>
          </a:xfrm>
          <a:prstGeom prst="straightConnector1">
            <a:avLst/>
          </a:prstGeom>
          <a:ln w="38100">
            <a:solidFill>
              <a:schemeClr val="tx2">
                <a:lumMod val="1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3348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rgbClr val="FFFF00"/>
      </a:dk1>
      <a:lt1>
        <a:srgbClr val="E36C09"/>
      </a:lt1>
      <a:dk2>
        <a:srgbClr val="F2F2F2"/>
      </a:dk2>
      <a:lt2>
        <a:srgbClr val="F79646"/>
      </a:lt2>
      <a:accent1>
        <a:srgbClr val="FFC000"/>
      </a:accent1>
      <a:accent2>
        <a:srgbClr val="FE19FF"/>
      </a:accent2>
      <a:accent3>
        <a:srgbClr val="E5B9B7"/>
      </a:accent3>
      <a:accent4>
        <a:srgbClr val="FF0000"/>
      </a:accent4>
      <a:accent5>
        <a:srgbClr val="FFFFFF"/>
      </a:accent5>
      <a:accent6>
        <a:srgbClr val="F79646"/>
      </a:accent6>
      <a:hlink>
        <a:srgbClr val="FFFF00"/>
      </a:hlink>
      <a:folHlink>
        <a:srgbClr val="FE19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</TotalTime>
  <Words>585</Words>
  <Application>Microsoft Office PowerPoint</Application>
  <PresentationFormat>Экран (4:3)</PresentationFormat>
  <Paragraphs>109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123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PC</dc:creator>
  <cp:lastModifiedBy>PC</cp:lastModifiedBy>
  <cp:revision>35</cp:revision>
  <dcterms:created xsi:type="dcterms:W3CDTF">2013-11-18T11:46:31Z</dcterms:created>
  <dcterms:modified xsi:type="dcterms:W3CDTF">2013-12-02T06:52:34Z</dcterms:modified>
</cp:coreProperties>
</file>