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wmv" ContentType="video/x-ms-wm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41"/>
  </p:notesMasterIdLst>
  <p:sldIdLst>
    <p:sldId id="280" r:id="rId2"/>
    <p:sldId id="256" r:id="rId3"/>
    <p:sldId id="257" r:id="rId4"/>
    <p:sldId id="258" r:id="rId5"/>
    <p:sldId id="281" r:id="rId6"/>
    <p:sldId id="259" r:id="rId7"/>
    <p:sldId id="260" r:id="rId8"/>
    <p:sldId id="261" r:id="rId9"/>
    <p:sldId id="282" r:id="rId10"/>
    <p:sldId id="283" r:id="rId11"/>
    <p:sldId id="284" r:id="rId12"/>
    <p:sldId id="285" r:id="rId13"/>
    <p:sldId id="286" r:id="rId14"/>
    <p:sldId id="287" r:id="rId15"/>
    <p:sldId id="262" r:id="rId16"/>
    <p:sldId id="263" r:id="rId17"/>
    <p:sldId id="264" r:id="rId18"/>
    <p:sldId id="289" r:id="rId19"/>
    <p:sldId id="290" r:id="rId20"/>
    <p:sldId id="292" r:id="rId21"/>
    <p:sldId id="291" r:id="rId22"/>
    <p:sldId id="293" r:id="rId23"/>
    <p:sldId id="265" r:id="rId24"/>
    <p:sldId id="266" r:id="rId25"/>
    <p:sldId id="267" r:id="rId26"/>
    <p:sldId id="268" r:id="rId27"/>
    <p:sldId id="269" r:id="rId28"/>
    <p:sldId id="270" r:id="rId29"/>
    <p:sldId id="271" r:id="rId30"/>
    <p:sldId id="288" r:id="rId31"/>
    <p:sldId id="272" r:id="rId32"/>
    <p:sldId id="273" r:id="rId33"/>
    <p:sldId id="274" r:id="rId34"/>
    <p:sldId id="275" r:id="rId35"/>
    <p:sldId id="276" r:id="rId36"/>
    <p:sldId id="277" r:id="rId37"/>
    <p:sldId id="278" r:id="rId38"/>
    <p:sldId id="279" r:id="rId39"/>
    <p:sldId id="294" r:id="rId4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853" autoAdjust="0"/>
    <p:restoredTop sz="94660"/>
  </p:normalViewPr>
  <p:slideViewPr>
    <p:cSldViewPr>
      <p:cViewPr varScale="1">
        <p:scale>
          <a:sx n="70" d="100"/>
          <a:sy n="70" d="100"/>
        </p:scale>
        <p:origin x="-1332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D6FB8B1-44D1-436E-B0EF-5C28E8488546}" type="datetimeFigureOut">
              <a:rPr lang="ru-RU" smtClean="0"/>
              <a:t>26.11.2013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CAB19F4-A50D-4FC5-9F52-966DE643492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978276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AB19F4-A50D-4FC5-9F52-966DE643492A}" type="slidenum">
              <a:rPr lang="ru-RU" smtClean="0"/>
              <a:t>17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390262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AB19F4-A50D-4FC5-9F52-966DE643492A}" type="slidenum">
              <a:rPr lang="ru-RU" smtClean="0"/>
              <a:t>18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390262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AB19F4-A50D-4FC5-9F52-966DE643492A}" type="slidenum">
              <a:rPr lang="ru-RU" smtClean="0"/>
              <a:t>19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390262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AB19F4-A50D-4FC5-9F52-966DE643492A}" type="slidenum">
              <a:rPr lang="ru-RU" smtClean="0"/>
              <a:t>20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390262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AB19F4-A50D-4FC5-9F52-966DE643492A}" type="slidenum">
              <a:rPr lang="ru-RU" smtClean="0"/>
              <a:t>21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390262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AB19F4-A50D-4FC5-9F52-966DE643492A}" type="slidenum">
              <a:rPr lang="ru-RU" smtClean="0"/>
              <a:t>22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39026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71523B-C574-43E4-891E-9F9E06FDDF06}" type="datetimeFigureOut">
              <a:rPr lang="ru-RU" smtClean="0"/>
              <a:t>26.11.2013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A65865-F3D3-478F-AE4A-BC032BCEDE73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71523B-C574-43E4-891E-9F9E06FDDF06}" type="datetimeFigureOut">
              <a:rPr lang="ru-RU" smtClean="0"/>
              <a:t>26.11.2013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A65865-F3D3-478F-AE4A-BC032BCEDE7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71523B-C574-43E4-891E-9F9E06FDDF06}" type="datetimeFigureOut">
              <a:rPr lang="ru-RU" smtClean="0"/>
              <a:t>26.11.2013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A65865-F3D3-478F-AE4A-BC032BCEDE7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71523B-C574-43E4-891E-9F9E06FDDF06}" type="datetimeFigureOut">
              <a:rPr lang="ru-RU" smtClean="0"/>
              <a:t>26.11.2013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A65865-F3D3-478F-AE4A-BC032BCEDE73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71523B-C574-43E4-891E-9F9E06FDDF06}" type="datetimeFigureOut">
              <a:rPr lang="ru-RU" smtClean="0"/>
              <a:t>26.11.2013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A65865-F3D3-478F-AE4A-BC032BCEDE7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71523B-C574-43E4-891E-9F9E06FDDF06}" type="datetimeFigureOut">
              <a:rPr lang="ru-RU" smtClean="0"/>
              <a:t>26.11.2013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A65865-F3D3-478F-AE4A-BC032BCEDE73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71523B-C574-43E4-891E-9F9E06FDDF06}" type="datetimeFigureOut">
              <a:rPr lang="ru-RU" smtClean="0"/>
              <a:t>26.11.2013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A65865-F3D3-478F-AE4A-BC032BCEDE73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71523B-C574-43E4-891E-9F9E06FDDF06}" type="datetimeFigureOut">
              <a:rPr lang="ru-RU" smtClean="0"/>
              <a:t>26.11.2013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A65865-F3D3-478F-AE4A-BC032BCEDE7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71523B-C574-43E4-891E-9F9E06FDDF06}" type="datetimeFigureOut">
              <a:rPr lang="ru-RU" smtClean="0"/>
              <a:t>26.11.2013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A65865-F3D3-478F-AE4A-BC032BCEDE7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71523B-C574-43E4-891E-9F9E06FDDF06}" type="datetimeFigureOut">
              <a:rPr lang="ru-RU" smtClean="0"/>
              <a:t>26.11.2013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A65865-F3D3-478F-AE4A-BC032BCEDE7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71523B-C574-43E4-891E-9F9E06FDDF06}" type="datetimeFigureOut">
              <a:rPr lang="ru-RU" smtClean="0"/>
              <a:t>26.11.2013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A65865-F3D3-478F-AE4A-BC032BCEDE73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E171523B-C574-43E4-891E-9F9E06FDDF06}" type="datetimeFigureOut">
              <a:rPr lang="ru-RU" smtClean="0"/>
              <a:t>26.11.2013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13A65865-F3D3-478F-AE4A-BC032BCEDE73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2.gif"/><Relationship Id="rId7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10" Type="http://schemas.openxmlformats.org/officeDocument/2006/relationships/image" Target="../media/image9.jpeg"/><Relationship Id="rId4" Type="http://schemas.openxmlformats.org/officeDocument/2006/relationships/image" Target="../media/image3.jpeg"/><Relationship Id="rId9" Type="http://schemas.openxmlformats.org/officeDocument/2006/relationships/image" Target="../media/image8.jpeg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jpeg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jpeg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jpeg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jpeg"/></Relationships>
</file>

<file path=ppt/slides/_rels/slide1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jpeg"/></Relationships>
</file>

<file path=ppt/slides/_rels/slide1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20.png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6" Type="http://schemas.microsoft.com/office/2007/relationships/hdphoto" Target="../media/hdphoto1.wdp"/><Relationship Id="rId5" Type="http://schemas.openxmlformats.org/officeDocument/2006/relationships/image" Target="../media/image10.jpeg"/><Relationship Id="rId4" Type="http://schemas.openxmlformats.org/officeDocument/2006/relationships/notesSlide" Target="../notesSlides/notesSlide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21.png"/><Relationship Id="rId2" Type="http://schemas.openxmlformats.org/officeDocument/2006/relationships/video" Target="../media/media2.wmv"/><Relationship Id="rId1" Type="http://schemas.microsoft.com/office/2007/relationships/media" Target="../media/media2.wmv"/><Relationship Id="rId6" Type="http://schemas.microsoft.com/office/2007/relationships/hdphoto" Target="../media/hdphoto1.wdp"/><Relationship Id="rId5" Type="http://schemas.openxmlformats.org/officeDocument/2006/relationships/image" Target="../media/image10.jpeg"/><Relationship Id="rId4" Type="http://schemas.openxmlformats.org/officeDocument/2006/relationships/notesSlide" Target="../notesSlides/notesSlide3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22.png"/><Relationship Id="rId2" Type="http://schemas.openxmlformats.org/officeDocument/2006/relationships/video" Target="../media/media3.wmv"/><Relationship Id="rId1" Type="http://schemas.microsoft.com/office/2007/relationships/media" Target="../media/media3.wmv"/><Relationship Id="rId6" Type="http://schemas.microsoft.com/office/2007/relationships/hdphoto" Target="../media/hdphoto1.wdp"/><Relationship Id="rId5" Type="http://schemas.openxmlformats.org/officeDocument/2006/relationships/image" Target="../media/image10.jpeg"/><Relationship Id="rId4" Type="http://schemas.openxmlformats.org/officeDocument/2006/relationships/notesSlide" Target="../notesSlides/notesSlide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23.png"/><Relationship Id="rId2" Type="http://schemas.openxmlformats.org/officeDocument/2006/relationships/video" Target="../media/media4.wmv"/><Relationship Id="rId1" Type="http://schemas.microsoft.com/office/2007/relationships/media" Target="../media/media4.wmv"/><Relationship Id="rId6" Type="http://schemas.microsoft.com/office/2007/relationships/hdphoto" Target="../media/hdphoto1.wdp"/><Relationship Id="rId5" Type="http://schemas.openxmlformats.org/officeDocument/2006/relationships/image" Target="../media/image10.jpeg"/><Relationship Id="rId4" Type="http://schemas.openxmlformats.org/officeDocument/2006/relationships/notesSlide" Target="../notesSlides/notesSlide5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24.png"/><Relationship Id="rId2" Type="http://schemas.openxmlformats.org/officeDocument/2006/relationships/video" Target="../media/media5.wmv"/><Relationship Id="rId1" Type="http://schemas.microsoft.com/office/2007/relationships/media" Target="../media/media5.wmv"/><Relationship Id="rId6" Type="http://schemas.microsoft.com/office/2007/relationships/hdphoto" Target="../media/hdphoto1.wdp"/><Relationship Id="rId5" Type="http://schemas.openxmlformats.org/officeDocument/2006/relationships/image" Target="../media/image10.jpeg"/><Relationship Id="rId4" Type="http://schemas.openxmlformats.org/officeDocument/2006/relationships/notesSlide" Target="../notesSlides/notesSlide6.xml"/></Relationships>
</file>

<file path=ppt/slides/_rels/slide2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png"/></Relationships>
</file>

<file path=ppt/slides/_rels/slide2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jpeg"/></Relationships>
</file>

<file path=ppt/slides/_rels/slide2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7.jpeg"/></Relationships>
</file>

<file path=ppt/slides/_rels/slide2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8.jpeg"/></Relationships>
</file>

<file path=ppt/slides/_rels/slide2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9.jpeg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6.wmv"/><Relationship Id="rId1" Type="http://schemas.microsoft.com/office/2007/relationships/media" Target="../media/media6.wmv"/><Relationship Id="rId6" Type="http://schemas.openxmlformats.org/officeDocument/2006/relationships/image" Target="../media/image30.png"/><Relationship Id="rId5" Type="http://schemas.microsoft.com/office/2007/relationships/hdphoto" Target="../media/hdphoto1.wdp"/><Relationship Id="rId4" Type="http://schemas.openxmlformats.org/officeDocument/2006/relationships/image" Target="../media/image10.jpeg"/></Relationships>
</file>

<file path=ppt/slides/_rels/slide3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2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6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2.gif"/><Relationship Id="rId7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10" Type="http://schemas.openxmlformats.org/officeDocument/2006/relationships/image" Target="../media/image9.jpeg"/><Relationship Id="rId4" Type="http://schemas.openxmlformats.org/officeDocument/2006/relationships/image" Target="../media/image3.jpeg"/><Relationship Id="rId9" Type="http://schemas.openxmlformats.org/officeDocument/2006/relationships/image" Target="../media/image8.jpe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7.wmv"/><Relationship Id="rId1" Type="http://schemas.microsoft.com/office/2007/relationships/media" Target="../media/media7.wmv"/><Relationship Id="rId4" Type="http://schemas.openxmlformats.org/officeDocument/2006/relationships/image" Target="../media/image41.png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2.gif"/><Relationship Id="rId7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10" Type="http://schemas.openxmlformats.org/officeDocument/2006/relationships/image" Target="../media/image9.jpeg"/><Relationship Id="rId4" Type="http://schemas.openxmlformats.org/officeDocument/2006/relationships/image" Target="../media/image3.jpeg"/><Relationship Id="rId9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>
            <a:duotone>
              <a:prstClr val="black"/>
              <a:schemeClr val="accent6">
                <a:tint val="45000"/>
                <a:satMod val="400000"/>
              </a:schemeClr>
            </a:duotone>
          </a:blip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kozaki_zaporozhtsi.gif"/>
          <p:cNvPicPr>
            <a:picLocks noGrp="1" noChangeAspect="1"/>
          </p:cNvPicPr>
          <p:nvPr>
            <p:ph sz="quarter" idx="4294967295"/>
          </p:nvPr>
        </p:nvPicPr>
        <p:blipFill>
          <a:blip r:embed="rId3" cstate="print"/>
          <a:stretch>
            <a:fillRect/>
          </a:stretch>
        </p:blipFill>
        <p:spPr>
          <a:xfrm rot="21009747">
            <a:off x="209342" y="116836"/>
            <a:ext cx="4286250" cy="2819400"/>
          </a:xfrm>
          <a:prstGeom prst="rect">
            <a:avLst/>
          </a:prstGeom>
          <a:effectLst>
            <a:softEdge rad="112500"/>
          </a:effectLst>
        </p:spPr>
      </p:pic>
      <p:pic>
        <p:nvPicPr>
          <p:cNvPr id="5" name="Рисунок 4" descr="RTEmagicC_83ccd08fbf.jpg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198768">
            <a:off x="300965" y="2407254"/>
            <a:ext cx="4272595" cy="262804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 descr="Bohdan_Khmelnytskyi_in_Kyiv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 rot="954931">
            <a:off x="4969234" y="348005"/>
            <a:ext cx="4056233" cy="290845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Repin_Cossacks_1893_version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 rot="20930449">
            <a:off x="4447997" y="2575471"/>
            <a:ext cx="4038388" cy="265668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 descr="0_27ae0_c3aa967b_XL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 rot="989178">
            <a:off x="3095365" y="842814"/>
            <a:ext cx="2971800" cy="2474213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11" name="Рисунок 10" descr="1348760992_159519600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 rot="383959">
            <a:off x="4976680" y="4678076"/>
            <a:ext cx="3528200" cy="19895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3799" name="Рисунок 12" descr="image002.jpg"/>
          <p:cNvPicPr>
            <a:picLocks noChangeAspect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 rot="-521133">
            <a:off x="574675" y="4479925"/>
            <a:ext cx="3638550" cy="2116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 descr="171775.jp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 rot="986088">
            <a:off x="3225974" y="3931476"/>
            <a:ext cx="2792411" cy="220002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1634913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5200"/>
                    </a14:imgEffect>
                    <a14:imgEffect>
                      <a14:saturation sat="400000"/>
                    </a14:imgEffect>
                  </a14:imgLayer>
                </a14:imgProps>
              </a:ext>
            </a:extLst>
          </a:blip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1" name="Picture 3" descr="C:\Users\п\Desktop\на презентацію\Ян - Казимир.jpe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476672"/>
            <a:ext cx="7128791" cy="59766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991241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5200"/>
                    </a14:imgEffect>
                    <a14:imgEffect>
                      <a14:saturation sat="400000"/>
                    </a14:imgEffect>
                  </a14:imgLayer>
                </a14:imgProps>
              </a:ext>
            </a:extLst>
          </a:blip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п\Desktop\на презентацію\Олексій Михайлович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188640"/>
            <a:ext cx="6480720" cy="6669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096112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5200"/>
                    </a14:imgEffect>
                    <a14:imgEffect>
                      <a14:saturation sat="400000"/>
                    </a14:imgEffect>
                  </a14:imgLayer>
                </a14:imgProps>
              </a:ext>
            </a:extLst>
          </a:blip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п\Desktop\на презентацію\Владислав 4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476672"/>
            <a:ext cx="6408712" cy="60797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658438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5200"/>
                    </a14:imgEffect>
                    <a14:imgEffect>
                      <a14:saturation sat="400000"/>
                    </a14:imgEffect>
                  </a14:imgLayer>
                </a14:imgProps>
              </a:ext>
            </a:extLst>
          </a:blip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Users\п\Desktop\на презентацію\Яким Сомко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88640"/>
            <a:ext cx="6336704" cy="6408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327874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5200"/>
                    </a14:imgEffect>
                    <a14:imgEffect>
                      <a14:saturation sat="400000"/>
                    </a14:imgEffect>
                  </a14:imgLayer>
                </a14:imgProps>
              </a:ext>
            </a:extLst>
          </a:blip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7" name="Picture 3" descr="C:\Users\п\Desktop\на презентацію\Микола Потоцький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404664"/>
            <a:ext cx="4752527" cy="62646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585901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5200"/>
                    </a14:imgEffect>
                    <a14:imgEffect>
                      <a14:saturation sat="400000"/>
                    </a14:imgEffect>
                  </a14:imgLayer>
                </a14:imgProps>
              </a:ext>
            </a:extLst>
          </a:blip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39552" y="260648"/>
            <a:ext cx="835292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b="1" dirty="0" smtClean="0">
                <a:solidFill>
                  <a:schemeClr val="accent6">
                    <a:lumMod val="50000"/>
                  </a:schemeClr>
                </a:solidFill>
                <a:latin typeface="Monotype Corsiva" panose="03010101010201010101" pitchFamily="66" charset="0"/>
              </a:rPr>
              <a:t>4 раунд</a:t>
            </a:r>
          </a:p>
          <a:p>
            <a:pPr algn="ctr"/>
            <a:r>
              <a:rPr lang="ru-RU" sz="4800" b="1" dirty="0" smtClean="0">
                <a:solidFill>
                  <a:schemeClr val="accent6">
                    <a:lumMod val="50000"/>
                  </a:schemeClr>
                </a:solidFill>
                <a:latin typeface="Monotype Corsiva" panose="03010101010201010101" pitchFamily="66" charset="0"/>
              </a:rPr>
              <a:t> Хто є автором цієї картини та як вона називається ?</a:t>
            </a:r>
          </a:p>
        </p:txBody>
      </p:sp>
      <p:pic>
        <p:nvPicPr>
          <p:cNvPr id="3" name="Picture 3" descr="O:\_4Sub\109His\Docs\Созанська\ZAPORO.JPG"/>
          <p:cNvPicPr>
            <a:picLocks noChangeAspect="1" noChangeArrowheads="1"/>
          </p:cNvPicPr>
          <p:nvPr/>
        </p:nvPicPr>
        <p:blipFill>
          <a:blip r:embed="rId4">
            <a:lum bright="-6000" contrast="1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2420887"/>
            <a:ext cx="8928991" cy="43204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330154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5200"/>
                    </a14:imgEffect>
                    <a14:imgEffect>
                      <a14:saturation sat="400000"/>
                    </a14:imgEffect>
                  </a14:imgLayer>
                </a14:imgProps>
              </a:ext>
            </a:extLst>
          </a:blip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627155" y="476672"/>
            <a:ext cx="7776864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b="1" dirty="0" smtClean="0">
                <a:solidFill>
                  <a:schemeClr val="accent6">
                    <a:lumMod val="50000"/>
                  </a:schemeClr>
                </a:solidFill>
                <a:latin typeface="Monotype Corsiva" panose="03010101010201010101" pitchFamily="66" charset="0"/>
              </a:rPr>
              <a:t>5 раунд</a:t>
            </a:r>
          </a:p>
          <a:p>
            <a:pPr algn="ctr"/>
            <a:r>
              <a:rPr lang="ru-RU" sz="4800" b="1" dirty="0" smtClean="0">
                <a:solidFill>
                  <a:schemeClr val="accent6">
                    <a:lumMod val="50000"/>
                  </a:schemeClr>
                </a:solidFill>
                <a:latin typeface="Monotype Corsiva" panose="03010101010201010101" pitchFamily="66" charset="0"/>
              </a:rPr>
              <a:t>Назвіть якомога більше подій з всесвітньої історії,які відбулись в період Національно-визвольної війни 1648-1654 рр.</a:t>
            </a:r>
          </a:p>
          <a:p>
            <a:pPr algn="ctr"/>
            <a:endParaRPr lang="ru-RU" sz="4800" b="1" dirty="0" smtClean="0">
              <a:solidFill>
                <a:schemeClr val="accent6">
                  <a:lumMod val="50000"/>
                </a:schemeClr>
              </a:solidFill>
              <a:latin typeface="Monotype Corsiva" panose="03010101010201010101" pitchFamily="66" charset="0"/>
            </a:endParaRPr>
          </a:p>
          <a:p>
            <a:r>
              <a:rPr lang="ru-RU" sz="3600" b="1" i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Кожна в</a:t>
            </a:r>
            <a:r>
              <a:rPr lang="uk-UA" sz="3600" b="1" i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і</a:t>
            </a:r>
            <a:r>
              <a:rPr lang="ru-RU" sz="3600" b="1" i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дповідь – 1 бал</a:t>
            </a:r>
            <a:r>
              <a:rPr lang="ru-RU" sz="4800" b="1" i="1" dirty="0" smtClean="0">
                <a:solidFill>
                  <a:schemeClr val="tx2">
                    <a:lumMod val="50000"/>
                  </a:schemeClr>
                </a:solidFill>
                <a:latin typeface="Monotype Corsiva" panose="03010101010201010101" pitchFamily="66" charset="0"/>
              </a:rPr>
              <a:t> </a:t>
            </a:r>
            <a:endParaRPr lang="ru-RU" sz="4800" b="1" i="1" dirty="0">
              <a:solidFill>
                <a:schemeClr val="tx2">
                  <a:lumMod val="50000"/>
                </a:schemeClr>
              </a:solidFill>
              <a:latin typeface="Monotype Corsiva" panose="03010101010201010101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236890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5200"/>
                    </a14:imgEffect>
                    <a14:imgEffect>
                      <a14:saturation sat="400000"/>
                    </a14:imgEffect>
                  </a14:imgLayer>
                </a14:imgProps>
              </a:ext>
            </a:extLst>
          </a:blip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65061" y="332656"/>
            <a:ext cx="7848872" cy="58169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solidFill>
                  <a:schemeClr val="accent6">
                    <a:lumMod val="50000"/>
                  </a:schemeClr>
                </a:solidFill>
                <a:latin typeface="Monotype Corsiva" panose="03010101010201010101" pitchFamily="66" charset="0"/>
              </a:rPr>
              <a:t>       </a:t>
            </a:r>
            <a:r>
              <a:rPr lang="ru-RU" sz="4800" b="1" dirty="0" smtClean="0">
                <a:solidFill>
                  <a:schemeClr val="accent6">
                    <a:lumMod val="50000"/>
                  </a:schemeClr>
                </a:solidFill>
                <a:latin typeface="Monotype Corsiva" panose="03010101010201010101" pitchFamily="66" charset="0"/>
              </a:rPr>
              <a:t>6 раунд 		</a:t>
            </a:r>
          </a:p>
          <a:p>
            <a:pPr algn="ctr"/>
            <a:r>
              <a:rPr lang="ru-RU" sz="4800" b="1" dirty="0" smtClean="0">
                <a:solidFill>
                  <a:schemeClr val="accent6">
                    <a:lumMod val="50000"/>
                  </a:schemeClr>
                </a:solidFill>
                <a:latin typeface="Monotype Corsiva" panose="03010101010201010101" pitchFamily="66" charset="0"/>
              </a:rPr>
              <a:t>Переглянувши уривки  з кінофільму польського режисера Єжиха Гофмана «Вогнем і мечем», дайти відповіді на запитання</a:t>
            </a:r>
          </a:p>
          <a:p>
            <a:pPr algn="ctr"/>
            <a:endParaRPr lang="ru-RU" sz="4800" b="1" dirty="0" smtClean="0">
              <a:solidFill>
                <a:schemeClr val="accent6">
                  <a:lumMod val="50000"/>
                </a:schemeClr>
              </a:solidFill>
              <a:latin typeface="Monotype Corsiva" panose="03010101010201010101" pitchFamily="66" charset="0"/>
            </a:endParaRPr>
          </a:p>
          <a:p>
            <a:r>
              <a:rPr lang="ru-RU" sz="36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 бали за правильну відповідь</a:t>
            </a:r>
            <a:endParaRPr lang="ru-RU" sz="36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851393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5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5200"/>
                    </a14:imgEffect>
                    <a14:imgEffect>
                      <a14:saturation sat="400000"/>
                    </a14:imgEffect>
                  </a14:imgLayer>
                </a14:imgProps>
              </a:ext>
            </a:extLst>
          </a:blip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Фильм2.wm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95820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10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5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5200"/>
                    </a14:imgEffect>
                    <a14:imgEffect>
                      <a14:saturation sat="400000"/>
                    </a14:imgEffect>
                  </a14:imgLayer>
                </a14:imgProps>
              </a:ext>
            </a:extLst>
          </a:blip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Фильм3.wm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91169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10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5200"/>
                    </a14:imgEffect>
                    <a14:imgEffect>
                      <a14:saturation sat="400000"/>
                    </a14:imgEffect>
                  </a14:imgLayer>
                </a14:imgProps>
              </a:ext>
            </a:extLst>
          </a:blip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683568" y="1052736"/>
            <a:ext cx="7632848" cy="44627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dirty="0" smtClean="0">
                <a:solidFill>
                  <a:schemeClr val="accent1">
                    <a:lumMod val="50000"/>
                  </a:schemeClr>
                </a:solidFill>
                <a:latin typeface="Monotype Corsiva" panose="03010101010201010101" pitchFamily="66" charset="0"/>
              </a:rPr>
              <a:t>Тема уроку: </a:t>
            </a:r>
          </a:p>
          <a:p>
            <a:pPr algn="ctr"/>
            <a:r>
              <a:rPr lang="ru-RU" sz="4800" b="1" dirty="0" smtClean="0">
                <a:solidFill>
                  <a:schemeClr val="accent1">
                    <a:lumMod val="50000"/>
                  </a:schemeClr>
                </a:solidFill>
                <a:latin typeface="Monotype Corsiva" panose="03010101010201010101" pitchFamily="66" charset="0"/>
              </a:rPr>
              <a:t>«Національно-визвольна війна українського народу  під проводом </a:t>
            </a:r>
          </a:p>
          <a:p>
            <a:pPr algn="ctr"/>
            <a:r>
              <a:rPr lang="ru-RU" sz="4800" b="1" dirty="0" smtClean="0">
                <a:solidFill>
                  <a:schemeClr val="accent1">
                    <a:lumMod val="50000"/>
                  </a:schemeClr>
                </a:solidFill>
                <a:latin typeface="Monotype Corsiva" panose="03010101010201010101" pitchFamily="66" charset="0"/>
              </a:rPr>
              <a:t>Богдана Хмельницького (1648-1654 рр.)»</a:t>
            </a:r>
            <a:endParaRPr lang="ru-RU" sz="4800" b="1" dirty="0">
              <a:solidFill>
                <a:schemeClr val="accent1">
                  <a:lumMod val="50000"/>
                </a:schemeClr>
              </a:solidFill>
              <a:latin typeface="Monotype Corsiva" panose="03010101010201010101" pitchFamily="66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4997243"/>
            <a:ext cx="3810000" cy="1847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152797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5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5200"/>
                    </a14:imgEffect>
                    <a14:imgEffect>
                      <a14:saturation sat="400000"/>
                    </a14:imgEffect>
                  </a14:imgLayer>
                </a14:imgProps>
              </a:ext>
            </a:extLst>
          </a:blip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Фильм4.wm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0500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5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5200"/>
                    </a14:imgEffect>
                    <a14:imgEffect>
                      <a14:saturation sat="400000"/>
                    </a14:imgEffect>
                  </a14:imgLayer>
                </a14:imgProps>
              </a:ext>
            </a:extLst>
          </a:blip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Фильм6.wm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5876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5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5200"/>
                    </a14:imgEffect>
                    <a14:imgEffect>
                      <a14:saturation sat="400000"/>
                    </a14:imgEffect>
                  </a14:imgLayer>
                </a14:imgProps>
              </a:ext>
            </a:extLst>
          </a:blip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Фильм7.wm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67497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5200"/>
                    </a14:imgEffect>
                    <a14:imgEffect>
                      <a14:saturation sat="400000"/>
                    </a14:imgEffect>
                  </a14:imgLayer>
                </a14:imgProps>
              </a:ext>
            </a:extLst>
          </a:blip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83568" y="1412776"/>
            <a:ext cx="8064896" cy="35086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b="1" dirty="0">
                <a:solidFill>
                  <a:schemeClr val="accent6">
                    <a:lumMod val="50000"/>
                  </a:schemeClr>
                </a:solidFill>
                <a:latin typeface="Monotype Corsiva" panose="03010101010201010101" pitchFamily="66" charset="0"/>
              </a:rPr>
              <a:t>7</a:t>
            </a:r>
            <a:r>
              <a:rPr lang="ru-RU" sz="4800" b="1" dirty="0" smtClean="0">
                <a:solidFill>
                  <a:schemeClr val="accent6">
                    <a:lumMod val="50000"/>
                  </a:schemeClr>
                </a:solidFill>
                <a:latin typeface="Monotype Corsiva" panose="03010101010201010101" pitchFamily="66" charset="0"/>
              </a:rPr>
              <a:t> раунд  </a:t>
            </a:r>
          </a:p>
          <a:p>
            <a:pPr algn="ctr"/>
            <a:r>
              <a:rPr lang="ru-RU" sz="4800" b="1" dirty="0" smtClean="0">
                <a:solidFill>
                  <a:schemeClr val="accent6">
                    <a:lumMod val="50000"/>
                  </a:schemeClr>
                </a:solidFill>
                <a:latin typeface="Monotype Corsiva" panose="03010101010201010101" pitchFamily="66" charset="0"/>
              </a:rPr>
              <a:t>«Народна мудрість»</a:t>
            </a:r>
          </a:p>
          <a:p>
            <a:endParaRPr lang="ru-RU" dirty="0" smtClean="0"/>
          </a:p>
          <a:p>
            <a:pPr>
              <a:lnSpc>
                <a:spcPct val="150000"/>
              </a:lnSpc>
            </a:pPr>
            <a:r>
              <a:rPr lang="ru-RU" sz="3600" b="1" i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Завдання: закінчити прислів’я</a:t>
            </a:r>
          </a:p>
          <a:p>
            <a:pPr>
              <a:lnSpc>
                <a:spcPct val="150000"/>
              </a:lnSpc>
            </a:pPr>
            <a:r>
              <a:rPr lang="ru-RU" sz="3600" b="1" i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Кожна правильна відповідь – 1 бал</a:t>
            </a:r>
            <a:endParaRPr lang="ru-RU" sz="3600" b="1" i="1" dirty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84051"/>
            <a:ext cx="2176463" cy="2457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66523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5200"/>
                    </a14:imgEffect>
                    <a14:imgEffect>
                      <a14:saturation sat="400000"/>
                    </a14:imgEffect>
                  </a14:imgLayer>
                </a14:imgProps>
              </a:ext>
            </a:extLst>
          </a:blip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552" y="404664"/>
            <a:ext cx="806489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b="1" dirty="0">
                <a:solidFill>
                  <a:schemeClr val="accent6">
                    <a:lumMod val="50000"/>
                  </a:schemeClr>
                </a:solidFill>
                <a:latin typeface="Monotype Corsiva" panose="03010101010201010101" pitchFamily="66" charset="0"/>
              </a:rPr>
              <a:t>8</a:t>
            </a:r>
            <a:r>
              <a:rPr lang="ru-RU" sz="4800" b="1" dirty="0" smtClean="0">
                <a:solidFill>
                  <a:schemeClr val="accent6">
                    <a:lumMod val="50000"/>
                  </a:schemeClr>
                </a:solidFill>
                <a:latin typeface="Monotype Corsiva" panose="03010101010201010101" pitchFamily="66" charset="0"/>
              </a:rPr>
              <a:t> раунд  </a:t>
            </a:r>
          </a:p>
          <a:p>
            <a:pPr algn="ctr"/>
            <a:r>
              <a:rPr lang="ru-RU" sz="4800" b="1" dirty="0" smtClean="0">
                <a:solidFill>
                  <a:schemeClr val="accent6">
                    <a:lumMod val="50000"/>
                  </a:schemeClr>
                </a:solidFill>
                <a:latin typeface="Monotype Corsiva" panose="03010101010201010101" pitchFamily="66" charset="0"/>
              </a:rPr>
              <a:t>«</a:t>
            </a:r>
            <a:r>
              <a:rPr lang="ru-RU" sz="4800" b="1" dirty="0" err="1">
                <a:solidFill>
                  <a:schemeClr val="accent6">
                    <a:lumMod val="50000"/>
                  </a:schemeClr>
                </a:solidFill>
                <a:latin typeface="Monotype Corsiva" panose="03010101010201010101" pitchFamily="66" charset="0"/>
              </a:rPr>
              <a:t>Р</a:t>
            </a:r>
            <a:r>
              <a:rPr lang="ru-RU" sz="4800" b="1" dirty="0" err="1" smtClean="0">
                <a:solidFill>
                  <a:schemeClr val="accent6">
                    <a:lumMod val="50000"/>
                  </a:schemeClr>
                </a:solidFill>
                <a:latin typeface="Monotype Corsiva" panose="03010101010201010101" pitchFamily="66" charset="0"/>
              </a:rPr>
              <a:t>озгадайте</a:t>
            </a:r>
            <a:r>
              <a:rPr lang="ru-RU" sz="4800" b="1" dirty="0" smtClean="0">
                <a:solidFill>
                  <a:schemeClr val="accent6">
                    <a:lumMod val="50000"/>
                  </a:schemeClr>
                </a:solidFill>
                <a:latin typeface="Monotype Corsiva" panose="03010101010201010101" pitchFamily="66" charset="0"/>
              </a:rPr>
              <a:t> </a:t>
            </a:r>
            <a:r>
              <a:rPr lang="ru-RU" sz="4800" b="1" dirty="0" err="1" smtClean="0">
                <a:solidFill>
                  <a:schemeClr val="accent6">
                    <a:lumMod val="50000"/>
                  </a:schemeClr>
                </a:solidFill>
                <a:latin typeface="Monotype Corsiva" panose="03010101010201010101" pitchFamily="66" charset="0"/>
              </a:rPr>
              <a:t>кросворд</a:t>
            </a:r>
            <a:r>
              <a:rPr lang="ru-RU" sz="4800" b="1" dirty="0" smtClean="0">
                <a:solidFill>
                  <a:schemeClr val="accent6">
                    <a:lumMod val="50000"/>
                  </a:schemeClr>
                </a:solidFill>
                <a:latin typeface="Monotype Corsiva" panose="03010101010201010101" pitchFamily="66" charset="0"/>
              </a:rPr>
              <a:t>»</a:t>
            </a:r>
            <a:endParaRPr lang="ru-RU" sz="4800" b="1" dirty="0">
              <a:solidFill>
                <a:schemeClr val="accent6">
                  <a:lumMod val="50000"/>
                </a:schemeClr>
              </a:solidFill>
              <a:latin typeface="Monotype Corsiva" panose="03010101010201010101" pitchFamily="66" charset="0"/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74734850"/>
              </p:ext>
            </p:extLst>
          </p:nvPr>
        </p:nvGraphicFramePr>
        <p:xfrm>
          <a:off x="1979712" y="3134491"/>
          <a:ext cx="6436115" cy="1590653"/>
        </p:xfrm>
        <a:graphic>
          <a:graphicData uri="http://schemas.openxmlformats.org/drawingml/2006/table">
            <a:tbl>
              <a:tblPr firstRow="1" firstCol="1" bandRow="1"/>
              <a:tblGrid>
                <a:gridCol w="378595"/>
                <a:gridCol w="378595"/>
                <a:gridCol w="378595"/>
                <a:gridCol w="378595"/>
                <a:gridCol w="378595"/>
                <a:gridCol w="378595"/>
                <a:gridCol w="378595"/>
                <a:gridCol w="378595"/>
                <a:gridCol w="303136"/>
                <a:gridCol w="454054"/>
                <a:gridCol w="378595"/>
                <a:gridCol w="378595"/>
                <a:gridCol w="378595"/>
                <a:gridCol w="378595"/>
                <a:gridCol w="378595"/>
                <a:gridCol w="378595"/>
                <a:gridCol w="378595"/>
              </a:tblGrid>
              <a:tr h="316865">
                <a:tc gridSpan="3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B8B7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B8B7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B8B7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B8B7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B8B7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B8B7"/>
                    </a:solidFill>
                  </a:tcPr>
                </a:tc>
                <a:tc gridSpan="7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54821">
                <a:tc gridSpan="3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B8B7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1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B8B7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B8B7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B8B7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B8B7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B8B7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B8B7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B8B7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1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B8B7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B8B7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1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B8B7"/>
                    </a:solidFill>
                  </a:tcPr>
                </a:tc>
              </a:tr>
              <a:tr h="316865">
                <a:tc gridSpan="3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B8B7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B8B7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B8B7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B8B7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16865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                                                                                                                                            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B8B7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B8B7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B8B7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B8B7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B8B7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B8B7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B8B7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B8B7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B8B7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1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B8B7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85237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1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B8B7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B8B7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B8B7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B8B7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B8B7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8" name="Rectangle 3"/>
          <p:cNvSpPr>
            <a:spLocks noChangeArrowheads="1"/>
          </p:cNvSpPr>
          <p:nvPr/>
        </p:nvSpPr>
        <p:spPr bwMode="auto">
          <a:xfrm>
            <a:off x="395536" y="3717032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/>
            </a:r>
            <a:br>
              <a:rPr kumimoji="0" lang="ru-RU" altLang="ru-RU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</a:b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054" name="Picture 6" descr="C:\Users\п\Desktop\на презентацію\козацька шабля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1927" y="5037777"/>
            <a:ext cx="4464495" cy="17302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195800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5200"/>
                    </a14:imgEffect>
                    <a14:imgEffect>
                      <a14:saturation sat="400000"/>
                    </a14:imgEffect>
                  </a14:imgLayer>
                </a14:imgProps>
              </a:ext>
            </a:extLst>
          </a:blip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95536" y="476672"/>
            <a:ext cx="8496944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b="1" dirty="0" smtClean="0">
                <a:solidFill>
                  <a:schemeClr val="accent6">
                    <a:lumMod val="50000"/>
                  </a:schemeClr>
                </a:solidFill>
                <a:latin typeface="Monotype Corsiva" panose="03010101010201010101" pitchFamily="66" charset="0"/>
              </a:rPr>
              <a:t>9 раунд</a:t>
            </a:r>
          </a:p>
          <a:p>
            <a:pPr algn="ctr"/>
            <a:r>
              <a:rPr lang="ru-RU" sz="4800" b="1" dirty="0" smtClean="0">
                <a:solidFill>
                  <a:schemeClr val="accent6">
                    <a:lumMod val="50000"/>
                  </a:schemeClr>
                </a:solidFill>
                <a:latin typeface="Monotype Corsiva" panose="03010101010201010101" pitchFamily="66" charset="0"/>
              </a:rPr>
              <a:t> «Що</a:t>
            </a:r>
            <a:r>
              <a:rPr lang="ru-RU" sz="4800" b="1" dirty="0">
                <a:solidFill>
                  <a:schemeClr val="accent6">
                    <a:lumMod val="50000"/>
                  </a:schemeClr>
                </a:solidFill>
                <a:latin typeface="Monotype Corsiva" panose="03010101010201010101" pitchFamily="66" charset="0"/>
              </a:rPr>
              <a:t>?</a:t>
            </a:r>
            <a:r>
              <a:rPr lang="ru-RU" sz="4800" b="1" dirty="0" smtClean="0">
                <a:solidFill>
                  <a:schemeClr val="accent6">
                    <a:lumMod val="50000"/>
                  </a:schemeClr>
                </a:solidFill>
                <a:latin typeface="Monotype Corsiva" panose="03010101010201010101" pitchFamily="66" charset="0"/>
              </a:rPr>
              <a:t> Де? Коли?»</a:t>
            </a:r>
          </a:p>
          <a:p>
            <a:pPr algn="ctr"/>
            <a:endParaRPr lang="ru-RU" sz="4800" b="1" dirty="0" smtClean="0">
              <a:solidFill>
                <a:schemeClr val="accent6">
                  <a:lumMod val="50000"/>
                </a:schemeClr>
              </a:solidFill>
              <a:latin typeface="Monotype Corsiva" panose="03010101010201010101" pitchFamily="66" charset="0"/>
            </a:endParaRPr>
          </a:p>
          <a:p>
            <a:r>
              <a:rPr lang="ru-RU" sz="3600" b="1" i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Завдання: кожній команді пропонується по 8 запитань, які передбачають знання дат Національно-визвольної війни. Дайте короткі точні відповіді.</a:t>
            </a:r>
          </a:p>
          <a:p>
            <a:r>
              <a:rPr lang="ru-RU" sz="3600" b="1" i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</a:p>
          <a:p>
            <a:r>
              <a:rPr lang="ru-RU" sz="3600" b="1" i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 кожну правильну відповідь</a:t>
            </a:r>
            <a:r>
              <a:rPr lang="ru-RU" sz="3600" b="1" i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b="1" i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- 1 бал.</a:t>
            </a:r>
            <a:endParaRPr lang="ru-RU" sz="3600" b="1" i="1" dirty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098" name="Picture 2" descr="C:\Users\п\Desktop\на презентацію\козак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5198" y="320298"/>
            <a:ext cx="2009775" cy="23032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65803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5200"/>
                    </a14:imgEffect>
                    <a14:imgEffect>
                      <a14:saturation sat="400000"/>
                    </a14:imgEffect>
                  </a14:imgLayer>
                </a14:imgProps>
              </a:ext>
            </a:extLst>
          </a:blip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21920" y="476672"/>
            <a:ext cx="8136904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b="1" dirty="0" smtClean="0">
                <a:solidFill>
                  <a:schemeClr val="accent6">
                    <a:lumMod val="50000"/>
                  </a:schemeClr>
                </a:solidFill>
                <a:latin typeface="Monotype Corsiva" panose="03010101010201010101" pitchFamily="66" charset="0"/>
              </a:rPr>
              <a:t>10 раунд  </a:t>
            </a:r>
          </a:p>
          <a:p>
            <a:pPr algn="ctr"/>
            <a:r>
              <a:rPr lang="ru-RU" sz="4800" b="1" dirty="0" smtClean="0">
                <a:solidFill>
                  <a:schemeClr val="accent6">
                    <a:lumMod val="50000"/>
                  </a:schemeClr>
                </a:solidFill>
                <a:latin typeface="Monotype Corsiva" panose="03010101010201010101" pitchFamily="66" charset="0"/>
              </a:rPr>
              <a:t>«Упізнай подію»</a:t>
            </a:r>
          </a:p>
          <a:p>
            <a:r>
              <a:rPr lang="ru-RU" dirty="0" smtClean="0"/>
              <a:t> </a:t>
            </a:r>
            <a:r>
              <a:rPr lang="ru-RU" sz="36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36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ро яку з подій Національно-визвольної війни йдеться.</a:t>
            </a:r>
          </a:p>
          <a:p>
            <a:r>
              <a:rPr lang="ru-RU" sz="36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r>
              <a:rPr lang="ru-RU" sz="36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 кожну правильну </a:t>
            </a:r>
          </a:p>
          <a:p>
            <a:r>
              <a:rPr lang="ru-RU" sz="36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відповідь нараховується </a:t>
            </a:r>
          </a:p>
          <a:p>
            <a:r>
              <a:rPr lang="ru-RU" sz="36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один бал. </a:t>
            </a:r>
            <a:endParaRPr lang="ru-RU" sz="36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122" name="Picture 2" descr="C:\Users\п\Desktop\на презентацію\Іван Богун2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2923495"/>
            <a:ext cx="3014716" cy="39353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468138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5200"/>
                    </a14:imgEffect>
                    <a14:imgEffect>
                      <a14:saturation sat="400000"/>
                    </a14:imgEffect>
                  </a14:imgLayer>
                </a14:imgProps>
              </a:ext>
            </a:extLst>
          </a:blip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504" y="476672"/>
            <a:ext cx="9036496" cy="58169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b="1" dirty="0" smtClean="0">
                <a:solidFill>
                  <a:schemeClr val="accent6">
                    <a:lumMod val="50000"/>
                  </a:schemeClr>
                </a:solidFill>
                <a:latin typeface="Monotype Corsiva" panose="03010101010201010101" pitchFamily="66" charset="0"/>
              </a:rPr>
              <a:t>11 раунд                                 	«Сподвижники Хмеля»</a:t>
            </a:r>
            <a:r>
              <a:rPr lang="ru-RU" sz="4800" b="1" dirty="0" smtClean="0">
                <a:solidFill>
                  <a:schemeClr val="accent6">
                    <a:lumMod val="50000"/>
                  </a:schemeClr>
                </a:solidFill>
              </a:rPr>
              <a:t>	</a:t>
            </a:r>
            <a:r>
              <a:rPr lang="ru-RU" dirty="0" smtClean="0"/>
              <a:t>								</a:t>
            </a:r>
            <a:endParaRPr lang="ru-RU" dirty="0"/>
          </a:p>
          <a:p>
            <a:r>
              <a:rPr lang="ru-RU" sz="3600" b="1" i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Завдання: </a:t>
            </a:r>
            <a:r>
              <a:rPr lang="ru-RU" sz="3600" b="1" i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sz="3600" b="1" i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кажіть, хто з перелічених осіб був сподвижником Богдана Хмельницького</a:t>
            </a:r>
          </a:p>
          <a:p>
            <a:endParaRPr lang="ru-RU" dirty="0">
              <a:solidFill>
                <a:schemeClr val="tx2">
                  <a:lumMod val="50000"/>
                </a:schemeClr>
              </a:solidFill>
            </a:endParaRPr>
          </a:p>
          <a:p>
            <a:r>
              <a:rPr lang="ru-RU" sz="2800" b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Филон Джалалій, Федір Вишняк, Петро Сагайдачний,</a:t>
            </a:r>
          </a:p>
          <a:p>
            <a:r>
              <a:rPr lang="ru-RU" sz="2800" b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Іван Гиря, Максим Нестеренко, Максим Кривоніс,</a:t>
            </a:r>
          </a:p>
          <a:p>
            <a:r>
              <a:rPr lang="ru-RU" sz="2800" b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Криштофор Косинський, Тиміш Носач,</a:t>
            </a:r>
          </a:p>
          <a:p>
            <a:r>
              <a:rPr lang="ru-RU" sz="2800" b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Михайло Кричевський, Іван Богун, </a:t>
            </a:r>
          </a:p>
          <a:p>
            <a:r>
              <a:rPr lang="ru-RU" sz="2800" b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Северин Наливайко, Остап Гоголь, Антін Жданович, Іван Сулима, Мартин Небаба.</a:t>
            </a:r>
            <a:r>
              <a:rPr lang="ru-RU" sz="2800" dirty="0" smtClean="0">
                <a:solidFill>
                  <a:schemeClr val="tx2">
                    <a:lumMod val="50000"/>
                  </a:schemeClr>
                </a:solidFill>
              </a:rPr>
              <a:t>	</a:t>
            </a:r>
            <a:r>
              <a:rPr lang="ru-RU" sz="2800" dirty="0" smtClean="0"/>
              <a:t>	</a:t>
            </a:r>
            <a:r>
              <a:rPr lang="ru-RU" dirty="0" smtClean="0"/>
              <a:t>	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059108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5200"/>
                    </a14:imgEffect>
                    <a14:imgEffect>
                      <a14:saturation sat="400000"/>
                    </a14:imgEffect>
                  </a14:imgLayer>
                </a14:imgProps>
              </a:ext>
            </a:extLst>
          </a:blip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7544" y="476672"/>
            <a:ext cx="8424936" cy="61247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b="1" dirty="0" smtClean="0">
                <a:solidFill>
                  <a:schemeClr val="accent6">
                    <a:lumMod val="50000"/>
                  </a:schemeClr>
                </a:solidFill>
                <a:latin typeface="Monotype Corsiva" panose="03010101010201010101" pitchFamily="66" charset="0"/>
              </a:rPr>
              <a:t>			12 раунд</a:t>
            </a:r>
            <a:endParaRPr lang="ru-RU" dirty="0"/>
          </a:p>
          <a:p>
            <a:r>
              <a:rPr lang="ru-RU" sz="3600" b="1" i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Завдання: </a:t>
            </a:r>
            <a:r>
              <a:rPr lang="ru-RU" sz="3600" b="1" i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sz="3600" b="1" i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ипишіть  ті з названих держав,з якими український уряд установив дипломатичні відносини </a:t>
            </a:r>
          </a:p>
          <a:p>
            <a:r>
              <a:rPr lang="ru-RU" sz="3600" b="1" i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впродовж 1648-1657 рр. </a:t>
            </a:r>
          </a:p>
          <a:p>
            <a:endParaRPr lang="ru-RU" sz="3600" b="1" i="1" dirty="0" smtClean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200" b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Австрія, Англія, Брандербург, Валахія,</a:t>
            </a:r>
          </a:p>
          <a:p>
            <a:r>
              <a:rPr lang="ru-RU" sz="3200" b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Ватикан, Венеція, Голландія, Іспанія,</a:t>
            </a:r>
          </a:p>
          <a:p>
            <a:r>
              <a:rPr lang="ru-RU" sz="3200" b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Кримське ханство, Московія, Молдавія, Трансильванія, Туреччина, Франція, Швеція.</a:t>
            </a:r>
            <a:r>
              <a:rPr lang="ru-RU" sz="3600" b="1" i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dirty="0" smtClean="0">
                <a:solidFill>
                  <a:schemeClr val="tx2">
                    <a:lumMod val="50000"/>
                  </a:schemeClr>
                </a:solidFill>
              </a:rPr>
              <a:t>	</a:t>
            </a:r>
            <a:endParaRPr lang="ru-RU" dirty="0">
              <a:solidFill>
                <a:schemeClr val="tx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90429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5200"/>
                    </a14:imgEffect>
                    <a14:imgEffect>
                      <a14:saturation sat="400000"/>
                    </a14:imgEffect>
                  </a14:imgLayer>
                </a14:imgProps>
              </a:ext>
            </a:extLst>
          </a:blip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55576" y="1268760"/>
            <a:ext cx="8136904" cy="38779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/>
              <a:t>			</a:t>
            </a:r>
            <a:r>
              <a:rPr lang="ru-RU" sz="4800" b="1" dirty="0" smtClean="0">
                <a:solidFill>
                  <a:schemeClr val="accent6">
                    <a:lumMod val="50000"/>
                  </a:schemeClr>
                </a:solidFill>
                <a:latin typeface="Monotype Corsiva" panose="03010101010201010101" pitchFamily="66" charset="0"/>
              </a:rPr>
              <a:t>13 раунд</a:t>
            </a:r>
            <a:r>
              <a:rPr lang="ru-RU" dirty="0" smtClean="0"/>
              <a:t>							</a:t>
            </a:r>
            <a:endParaRPr lang="ru-RU" dirty="0"/>
          </a:p>
          <a:p>
            <a:r>
              <a:rPr lang="ru-RU" sz="3600" b="1" i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Завдання: кого Богдан Хмельницький  мав на увазі, сказавши: </a:t>
            </a:r>
          </a:p>
          <a:p>
            <a:endParaRPr lang="ru-RU" sz="3600" b="1" i="1" dirty="0" smtClean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600" b="1" i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«Послав король на війну перину, латину, дитину.»</a:t>
            </a:r>
            <a:endParaRPr lang="ru-RU" sz="3600" b="1" i="1" dirty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4" name="Picture 2" descr="C:\Users\п\Desktop\на презентацію\image006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7375" y="5005388"/>
            <a:ext cx="1800225" cy="1485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7420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5200"/>
                    </a14:imgEffect>
                    <a14:imgEffect>
                      <a14:saturation sat="400000"/>
                    </a14:imgEffect>
                  </a14:imgLayer>
                </a14:imgProps>
              </a:ext>
            </a:extLst>
          </a:blip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95536" y="1166843"/>
            <a:ext cx="8064896" cy="32932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b="1" i="1" dirty="0"/>
              <a:t> </a:t>
            </a:r>
            <a:r>
              <a:rPr lang="uk-UA" b="1" i="1" dirty="0" smtClean="0"/>
              <a:t>                      </a:t>
            </a:r>
            <a:r>
              <a:rPr lang="uk-UA" sz="4400" b="1" i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 </a:t>
            </a:r>
            <a:r>
              <a:rPr lang="uk-UA" sz="4400" b="1" i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вернуться запорожці</a:t>
            </a:r>
            <a:r>
              <a:rPr lang="uk-UA" sz="4400" b="1" i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  <a:p>
            <a:pPr algn="ctr"/>
            <a:r>
              <a:rPr lang="uk-UA" sz="4400" b="1" i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Не </a:t>
            </a:r>
            <a:r>
              <a:rPr lang="uk-UA" sz="4400" b="1" i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встануть гетьмани</a:t>
            </a:r>
            <a:r>
              <a:rPr lang="uk-UA" sz="4400" b="1" i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uk-UA" sz="4400" b="1" i="1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uk-UA" sz="4400" b="1" i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   Не </a:t>
            </a:r>
            <a:r>
              <a:rPr lang="uk-UA" sz="4400" b="1" i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покриють Україну 	</a:t>
            </a:r>
            <a:endParaRPr lang="uk-UA" sz="4400" b="1" i="1" dirty="0" smtClean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r>
              <a:rPr lang="uk-UA" sz="4400" b="1" i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Червоні </a:t>
            </a:r>
            <a:r>
              <a:rPr lang="uk-UA" sz="4400" b="1" i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жупани!</a:t>
            </a:r>
            <a:r>
              <a:rPr lang="uk-UA" sz="2800" b="1" i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uk-UA" b="1" i="1" dirty="0"/>
              <a:t>		</a:t>
            </a:r>
            <a:r>
              <a:rPr lang="uk-UA" dirty="0"/>
              <a:t>	</a:t>
            </a:r>
            <a:r>
              <a:rPr lang="uk-UA" sz="3200" dirty="0" smtClean="0"/>
              <a:t>Т.Г.Шевченко</a:t>
            </a:r>
            <a:endParaRPr lang="ru-RU" sz="3200" dirty="0"/>
          </a:p>
        </p:txBody>
      </p:sp>
      <p:pic>
        <p:nvPicPr>
          <p:cNvPr id="1026" name="Picture 2" descr="C:\Users\п\Desktop\на презентацію\blog_00000003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460329"/>
            <a:ext cx="5796136" cy="23976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666476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4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5200"/>
                    </a14:imgEffect>
                    <a14:imgEffect>
                      <a14:saturation sat="400000"/>
                    </a14:imgEffect>
                  </a14:imgLayer>
                </a14:imgProps>
              </a:ext>
            </a:extLst>
          </a:blip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Фильм1.wm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251520" y="0"/>
            <a:ext cx="8424936" cy="67876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84056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8014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400000"/>
                    </a14:imgEffect>
                  </a14:imgLayer>
                </a14:imgProps>
              </a:ext>
            </a:extLst>
          </a:blip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412" y="381000"/>
            <a:ext cx="8901752" cy="2000250"/>
          </a:xfrm>
        </p:spPr>
        <p:txBody>
          <a:bodyPr>
            <a:normAutofit fontScale="90000"/>
          </a:bodyPr>
          <a:lstStyle/>
          <a:p>
            <a:pPr marL="182880" indent="0" algn="ctr">
              <a:buNone/>
            </a:pPr>
            <a:r>
              <a:rPr lang="uk-UA" sz="4000" i="1" dirty="0" smtClean="0">
                <a:solidFill>
                  <a:schemeClr val="tx1"/>
                </a:solidFill>
                <a:latin typeface="Cambria" pitchFamily="18" charset="0"/>
              </a:rPr>
              <a:t/>
            </a:r>
            <a:br>
              <a:rPr lang="uk-UA" sz="4000" i="1" dirty="0" smtClean="0">
                <a:solidFill>
                  <a:schemeClr val="tx1"/>
                </a:solidFill>
                <a:latin typeface="Cambria" pitchFamily="18" charset="0"/>
              </a:rPr>
            </a:br>
            <a:r>
              <a:rPr lang="uk-UA" sz="4000" i="1" dirty="0" smtClean="0">
                <a:solidFill>
                  <a:schemeClr val="tx1"/>
                </a:solidFill>
                <a:latin typeface="Cambria" pitchFamily="18" charset="0"/>
              </a:rPr>
              <a:t>“Оцінка діяльності Б. Хмельницького в сучасній історичній літературі”</a:t>
            </a:r>
            <a:endParaRPr lang="ru-RU" sz="4000" i="1" dirty="0" smtClean="0">
              <a:solidFill>
                <a:schemeClr val="tx1"/>
              </a:solidFill>
              <a:latin typeface="Cambria" pitchFamily="18" charset="0"/>
            </a:endParaRPr>
          </a:p>
        </p:txBody>
      </p:sp>
      <p:pic>
        <p:nvPicPr>
          <p:cNvPr id="5" name="Рисунок 4" descr="show_image_NewsFea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143000" y="3856553"/>
            <a:ext cx="3733800" cy="300144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1061366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>
            <a:duotone>
              <a:prstClr val="black"/>
              <a:schemeClr val="accent6">
                <a:tint val="45000"/>
                <a:satMod val="400000"/>
              </a:schemeClr>
            </a:duotone>
          </a:blip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dN1rj5o7Bl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886200" y="3276600"/>
            <a:ext cx="4329165" cy="35814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Содержимое 3" descr="attach.jpg"/>
          <p:cNvPicPr>
            <a:picLocks noGrp="1" noChangeAspect="1"/>
          </p:cNvPicPr>
          <p:nvPr>
            <p:ph idx="4294967295"/>
          </p:nvPr>
        </p:nvPicPr>
        <p:blipFill>
          <a:blip r:embed="rId4" cstate="print"/>
          <a:stretch>
            <a:fillRect/>
          </a:stretch>
        </p:blipFill>
        <p:spPr>
          <a:xfrm>
            <a:off x="990600" y="3258000"/>
            <a:ext cx="3048000" cy="3600000"/>
          </a:xfrm>
          <a:prstGeom prst="rect">
            <a:avLst/>
          </a:prstGeom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09600"/>
            <a:ext cx="8458200" cy="2590800"/>
          </a:xfr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marL="0" indent="0" algn="ctr" fontAlgn="auto">
              <a:spcAft>
                <a:spcPts val="0"/>
              </a:spcAft>
              <a:buNone/>
              <a:defRPr/>
            </a:pPr>
            <a:r>
              <a:rPr lang="ru-RU" sz="2800" i="1" dirty="0" smtClean="0">
                <a:solidFill>
                  <a:schemeClr val="accent3">
                    <a:lumMod val="75000"/>
                  </a:schemeClr>
                </a:solidFill>
                <a:latin typeface="Cambria" pitchFamily="18" charset="0"/>
              </a:rPr>
              <a:t>Історична наука дуже довгий час не могла прийти до однакової оцінки діла й особи великого гетьмана. Певною мірою, ще й досі не затихли національні й політичні пристрасті, які стають на перешкоді спокійній й об’єктивній оцінці його діяльності. </a:t>
            </a:r>
            <a:endParaRPr lang="ru-RU" sz="2800" dirty="0">
              <a:solidFill>
                <a:schemeClr val="accent3">
                  <a:lumMod val="75000"/>
                </a:schemeClr>
              </a:solidFill>
              <a:latin typeface="Cambr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42189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>
            <a:duotone>
              <a:prstClr val="black"/>
              <a:schemeClr val="accent6">
                <a:tint val="45000"/>
                <a:satMod val="400000"/>
              </a:schemeClr>
            </a:duotone>
          </a:blip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Заголовок 1"/>
          <p:cNvSpPr>
            <a:spLocks noGrp="1"/>
          </p:cNvSpPr>
          <p:nvPr>
            <p:ph type="title"/>
          </p:nvPr>
        </p:nvSpPr>
        <p:spPr>
          <a:xfrm>
            <a:off x="0" y="304800"/>
            <a:ext cx="9144000" cy="758825"/>
          </a:xfrm>
        </p:spPr>
        <p:txBody>
          <a:bodyPr/>
          <a:lstStyle/>
          <a:p>
            <a:r>
              <a:rPr lang="uk-UA" smtClean="0">
                <a:solidFill>
                  <a:srgbClr val="9F7A70"/>
                </a:solidFill>
              </a:rPr>
              <a:t>Микола Костомаров</a:t>
            </a:r>
            <a:endParaRPr lang="ru-RU" smtClean="0">
              <a:solidFill>
                <a:srgbClr val="9F7A70"/>
              </a:solidFill>
            </a:endParaRPr>
          </a:p>
        </p:txBody>
      </p:sp>
      <p:pic>
        <p:nvPicPr>
          <p:cNvPr id="4" name="Содержимое 3" descr="kostomarov.jpg"/>
          <p:cNvPicPr>
            <a:picLocks noGrp="1" noChangeAspect="1"/>
          </p:cNvPicPr>
          <p:nvPr>
            <p:ph sz="quarter" idx="4294967295"/>
          </p:nvPr>
        </p:nvPicPr>
        <p:blipFill>
          <a:blip r:embed="rId3" cstate="print"/>
          <a:stretch>
            <a:fillRect/>
          </a:stretch>
        </p:blipFill>
        <p:spPr>
          <a:xfrm>
            <a:off x="228600" y="228600"/>
            <a:ext cx="2302446" cy="3200400"/>
          </a:xfrm>
          <a:prstGeom prst="rect">
            <a:avLst/>
          </a:prstGeom>
          <a:effectLst>
            <a:softEdge rad="1125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228600" y="3276600"/>
            <a:ext cx="5562600" cy="3046413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Clr>
                <a:schemeClr val="accent1">
                  <a:lumMod val="75000"/>
                </a:schemeClr>
              </a:buClr>
              <a:buSzPct val="150000"/>
              <a:buFont typeface="Arial" pitchFamily="34" charset="0"/>
              <a:buChar char="•"/>
              <a:defRPr/>
            </a:pPr>
            <a:r>
              <a:rPr lang="en-US" sz="2400" i="1" dirty="0">
                <a:latin typeface="Cambria" pitchFamily="18" charset="0"/>
              </a:rPr>
              <a:t> </a:t>
            </a:r>
            <a:r>
              <a:rPr lang="ru-RU" sz="2400" i="1" dirty="0">
                <a:latin typeface="Cambria" pitchFamily="18" charset="0"/>
              </a:rPr>
              <a:t>Наш славетний історик намагався представити Хмельницького, як діяча "возсоєдіненія" Русі, а коли познайомився з матеріалами про турецьке підданство гетьмана, то змінив свій погляд на нього і визнав, що Хмельницький пішов "кривим шляхом", став зрадником.</a:t>
            </a:r>
          </a:p>
        </p:txBody>
      </p:sp>
      <p:pic>
        <p:nvPicPr>
          <p:cNvPr id="6" name="Рисунок 5" descr="images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791200" y="1371600"/>
            <a:ext cx="3352800" cy="499275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7653" name="TextBox 7"/>
          <p:cNvSpPr txBox="1">
            <a:spLocks noChangeArrowheads="1"/>
          </p:cNvSpPr>
          <p:nvPr/>
        </p:nvSpPr>
        <p:spPr bwMode="auto">
          <a:xfrm>
            <a:off x="6019800" y="6324600"/>
            <a:ext cx="2824163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uk-UA" sz="1600" i="1">
                <a:latin typeface="Georgia" pitchFamily="18" charset="0"/>
              </a:rPr>
              <a:t>Б.Хмелницький і Тугай-бей</a:t>
            </a:r>
            <a:endParaRPr lang="ru-RU" sz="1600" i="1">
              <a:latin typeface="Georg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370513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>
            <a:duotone>
              <a:prstClr val="black"/>
              <a:schemeClr val="accent6">
                <a:tint val="45000"/>
                <a:satMod val="400000"/>
              </a:schemeClr>
            </a:duotone>
          </a:blip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smtClean="0">
                <a:solidFill>
                  <a:srgbClr val="9F7A70"/>
                </a:solidFill>
              </a:rPr>
              <a:t>Антонович Володимир</a:t>
            </a:r>
            <a:endParaRPr lang="ru-RU" smtClean="0">
              <a:solidFill>
                <a:srgbClr val="9F7A7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4294967295"/>
          </p:nvPr>
        </p:nvSpPr>
        <p:spPr>
          <a:xfrm>
            <a:off x="152400" y="1524000"/>
            <a:ext cx="5562600" cy="518160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274320" indent="-274320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en-US" i="1" dirty="0" smtClean="0">
                <a:latin typeface="Cambria" pitchFamily="18" charset="0"/>
              </a:rPr>
              <a:t>“</a:t>
            </a:r>
            <a:r>
              <a:rPr lang="ru-RU" i="1" dirty="0" smtClean="0">
                <a:latin typeface="Cambria" pitchFamily="18" charset="0"/>
              </a:rPr>
              <a:t>Треба віддати честь великому діячеві нашого краю, що в своїй особі скупчив громадські змагання мільйонної маси й зробив на її користь усе, що в умовах його часу і культури могла зробити людина талановита, щиро віддана інтересам народу, з крайнім напруженням духовних і інтелектуальних сил, що довело його до перевтоми і прискорило кінець великого патріота</a:t>
            </a:r>
            <a:r>
              <a:rPr lang="en-US" i="1" dirty="0" smtClean="0">
                <a:latin typeface="Cambria" pitchFamily="18" charset="0"/>
              </a:rPr>
              <a:t>”</a:t>
            </a:r>
            <a:endParaRPr lang="ru-RU" i="1" dirty="0">
              <a:latin typeface="Cambria" pitchFamily="18" charset="0"/>
            </a:endParaRPr>
          </a:p>
        </p:txBody>
      </p:sp>
      <p:pic>
        <p:nvPicPr>
          <p:cNvPr id="5" name="Рисунок 4" descr="antonovich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791200" y="1905000"/>
            <a:ext cx="3124200" cy="4191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Прямоугольник 1"/>
          <p:cNvSpPr/>
          <p:nvPr/>
        </p:nvSpPr>
        <p:spPr>
          <a:xfrm>
            <a:off x="805611" y="544324"/>
            <a:ext cx="777686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dirty="0" smtClean="0"/>
              <a:t>Антонович Володимир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19444455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>
            <a:duotone>
              <a:prstClr val="black"/>
              <a:schemeClr val="accent6">
                <a:tint val="45000"/>
                <a:satMod val="400000"/>
              </a:schemeClr>
            </a:duotone>
          </a:blip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9F7A70"/>
                </a:solidFill>
              </a:rPr>
              <a:t>Вячеслав Липинський</a:t>
            </a:r>
            <a:endParaRPr lang="ru-RU" dirty="0" smtClean="0">
              <a:solidFill>
                <a:srgbClr val="9F7A7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4294967295"/>
          </p:nvPr>
        </p:nvSpPr>
        <p:spPr>
          <a:xfrm>
            <a:off x="457200" y="1600200"/>
            <a:ext cx="4953000" cy="4568825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274320" indent="-274320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ru-RU" sz="2400" i="1" dirty="0" smtClean="0">
                <a:latin typeface="Cambria" pitchFamily="18" charset="0"/>
              </a:rPr>
              <a:t>Не вагання між різними політичними орієнтаціями, а свідоме намагання відновити українську державність в усій її широті. На його думку політичні союзи Хмельницького грали чисто службову роль, а роблячи свою справу, виявляв він глибокий державний розум, організаторський талант і щирий український патріотизм.</a:t>
            </a:r>
          </a:p>
          <a:p>
            <a:pPr marL="274320" indent="-274320" fontAlgn="auto">
              <a:spcAft>
                <a:spcPts val="0"/>
              </a:spcAft>
              <a:buFont typeface="Wingdings 2"/>
              <a:buChar char=""/>
              <a:defRPr/>
            </a:pPr>
            <a:endParaRPr lang="ru-RU" dirty="0"/>
          </a:p>
        </p:txBody>
      </p:sp>
      <p:pic>
        <p:nvPicPr>
          <p:cNvPr id="4" name="Рисунок 3" descr="162-5-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638800" y="1371600"/>
            <a:ext cx="3175000" cy="49911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Прямоугольник 1"/>
          <p:cNvSpPr/>
          <p:nvPr/>
        </p:nvSpPr>
        <p:spPr>
          <a:xfrm>
            <a:off x="1475656" y="620688"/>
            <a:ext cx="669674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dirty="0" smtClean="0"/>
              <a:t>Вячеслав Липинський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13368456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>
            <a:duotone>
              <a:prstClr val="black"/>
              <a:schemeClr val="accent6">
                <a:tint val="45000"/>
                <a:satMod val="400000"/>
              </a:schemeClr>
            </a:duotone>
          </a:blip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9F7A70"/>
                </a:solidFill>
              </a:rPr>
              <a:t>Людвик Кубалі</a:t>
            </a:r>
            <a:endParaRPr lang="ru-RU" dirty="0" smtClean="0">
              <a:solidFill>
                <a:srgbClr val="9F7A7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4294967295"/>
          </p:nvPr>
        </p:nvSpPr>
        <p:spPr>
          <a:xfrm>
            <a:off x="152400" y="1527175"/>
            <a:ext cx="3352800" cy="4797425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rmAutofit fontScale="92500" lnSpcReduction="20000"/>
          </a:bodyPr>
          <a:lstStyle/>
          <a:p>
            <a:pPr marL="274320" indent="-274320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en-US" sz="2800" i="1" dirty="0" smtClean="0">
                <a:latin typeface="Cambria" pitchFamily="18" charset="0"/>
              </a:rPr>
              <a:t>“</a:t>
            </a:r>
            <a:r>
              <a:rPr lang="ru-RU" sz="2800" i="1" dirty="0" smtClean="0">
                <a:latin typeface="Cambria" pitchFamily="18" charset="0"/>
              </a:rPr>
              <a:t>Треба сказати, що його край (Хмельницького) мав майже звідусіль відкриті кордони. Військо, фінанси, державне господарство, адміністрація, зносини з сусідніми державами - все це треба було створити, все це лежало на ньому...</a:t>
            </a:r>
            <a:r>
              <a:rPr lang="en-US" sz="2800" i="1" dirty="0" smtClean="0">
                <a:latin typeface="Cambria" pitchFamily="18" charset="0"/>
              </a:rPr>
              <a:t>”</a:t>
            </a:r>
            <a:endParaRPr lang="ru-RU" sz="2800" i="1" dirty="0">
              <a:latin typeface="Cambria" pitchFamily="18" charset="0"/>
            </a:endParaRPr>
          </a:p>
        </p:txBody>
      </p:sp>
      <p:pic>
        <p:nvPicPr>
          <p:cNvPr id="6" name="Рисунок 5" descr="200308100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505200" y="1905000"/>
            <a:ext cx="5460274" cy="39090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Прямоугольник 1"/>
          <p:cNvSpPr/>
          <p:nvPr/>
        </p:nvSpPr>
        <p:spPr>
          <a:xfrm>
            <a:off x="1043608" y="548680"/>
            <a:ext cx="741682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dirty="0" smtClean="0"/>
              <a:t>Людвик Кубалі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4443264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>
            <a:duotone>
              <a:prstClr val="black"/>
              <a:schemeClr val="accent6">
                <a:tint val="45000"/>
                <a:satMod val="400000"/>
              </a:schemeClr>
            </a:duotone>
          </a:blip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>
                <a:solidFill>
                  <a:srgbClr val="9F7A70"/>
                </a:solidFill>
              </a:rPr>
              <a:t>Михайло Грушевський</a:t>
            </a:r>
            <a:endParaRPr lang="ru-RU" smtClean="0">
              <a:solidFill>
                <a:srgbClr val="9F7A7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4294967295"/>
          </p:nvPr>
        </p:nvSpPr>
        <p:spPr>
          <a:xfrm>
            <a:off x="304800" y="1524000"/>
            <a:ext cx="4876800" cy="510540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 lnSpcReduction="10000"/>
          </a:bodyPr>
          <a:lstStyle/>
          <a:p>
            <a:pPr marL="274320" indent="-274320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ru-RU" sz="2400" i="1" dirty="0" smtClean="0">
                <a:latin typeface="Cambria" pitchFamily="18" charset="0"/>
              </a:rPr>
              <a:t>Хмельницький був для нього "великим діячем, людиною дійсно великою своїми індивідуальними здібностями і можливостями. Але цих здібностей не вистачило йому для розв’язання історичного вузла українського життя. Як провідник, двигач і насильник мас він показав себе дуже яскраво, але політиком був невеликим і, поскільки керував політикою своєї козацької держави, виходила вона не дуже мудро".</a:t>
            </a:r>
            <a:endParaRPr lang="ru-RU" sz="2400" i="1" dirty="0">
              <a:latin typeface="Cambria" pitchFamily="18" charset="0"/>
            </a:endParaRPr>
          </a:p>
        </p:txBody>
      </p:sp>
      <p:pic>
        <p:nvPicPr>
          <p:cNvPr id="4" name="Рисунок 3" descr="_grushevsky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257800" y="1447800"/>
            <a:ext cx="3657600" cy="54102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Прямоугольник 1"/>
          <p:cNvSpPr/>
          <p:nvPr/>
        </p:nvSpPr>
        <p:spPr>
          <a:xfrm>
            <a:off x="1691680" y="404664"/>
            <a:ext cx="655272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dirty="0" smtClean="0"/>
              <a:t>Михайло Грушевський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12579894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>
            <a:duotone>
              <a:prstClr val="black"/>
              <a:schemeClr val="accent6">
                <a:tint val="45000"/>
                <a:satMod val="400000"/>
              </a:schemeClr>
            </a:duotone>
          </a:blip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kozaki_zaporozhtsi.gif"/>
          <p:cNvPicPr>
            <a:picLocks noGrp="1" noChangeAspect="1"/>
          </p:cNvPicPr>
          <p:nvPr>
            <p:ph sz="quarter" idx="4294967295"/>
          </p:nvPr>
        </p:nvPicPr>
        <p:blipFill>
          <a:blip r:embed="rId3" cstate="print"/>
          <a:stretch>
            <a:fillRect/>
          </a:stretch>
        </p:blipFill>
        <p:spPr>
          <a:xfrm rot="21009747">
            <a:off x="209342" y="116836"/>
            <a:ext cx="4286250" cy="2819400"/>
          </a:xfrm>
          <a:prstGeom prst="rect">
            <a:avLst/>
          </a:prstGeom>
          <a:effectLst>
            <a:softEdge rad="112500"/>
          </a:effectLst>
        </p:spPr>
      </p:pic>
      <p:pic>
        <p:nvPicPr>
          <p:cNvPr id="5" name="Рисунок 4" descr="RTEmagicC_83ccd08fbf.jpg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198768">
            <a:off x="300965" y="2407254"/>
            <a:ext cx="4272595" cy="262804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 descr="Bohdan_Khmelnytskyi_in_Kyiv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 rot="954931">
            <a:off x="4969234" y="348005"/>
            <a:ext cx="4056233" cy="290845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Repin_Cossacks_1893_version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 rot="20930449">
            <a:off x="4447997" y="2575471"/>
            <a:ext cx="4038388" cy="265668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 descr="0_27ae0_c3aa967b_XL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 rot="989178">
            <a:off x="3095365" y="842814"/>
            <a:ext cx="2971800" cy="2474213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11" name="Рисунок 10" descr="1348760992_159519600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 rot="383959">
            <a:off x="4976680" y="4678076"/>
            <a:ext cx="3528200" cy="19895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3799" name="Рисунок 12" descr="image002.jpg"/>
          <p:cNvPicPr>
            <a:picLocks noChangeAspect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 rot="-521133">
            <a:off x="574675" y="4479925"/>
            <a:ext cx="3638550" cy="2116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 descr="171775.jp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 rot="986088">
            <a:off x="3225974" y="3931476"/>
            <a:ext cx="2792411" cy="220002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5510993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82. Bitva p_d pilyavcyami.avi.240.wmv">
            <a:hlinkClick r:id="" action="ppaction://media"/>
          </p:cNvPr>
          <p:cNvPicPr>
            <a:picLocks noGrp="1" noChangeAspect="1"/>
          </p:cNvPicPr>
          <p:nvPr>
            <p:ph sz="quarter" idx="13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79512" y="188640"/>
            <a:ext cx="8784976" cy="5832648"/>
          </a:xfrm>
        </p:spPr>
      </p:pic>
    </p:spTree>
    <p:extLst>
      <p:ext uri="{BB962C8B-B14F-4D97-AF65-F5344CB8AC3E}">
        <p14:creationId xmlns:p14="http://schemas.microsoft.com/office/powerpoint/2010/main" val="11918658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5200"/>
                    </a14:imgEffect>
                    <a14:imgEffect>
                      <a14:saturation sat="400000"/>
                    </a14:imgEffect>
                  </a14:imgLayer>
                </a14:imgProps>
              </a:ext>
            </a:extLst>
          </a:blip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39552" y="548680"/>
            <a:ext cx="7776864" cy="56015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Мета уроку:</a:t>
            </a:r>
          </a:p>
          <a:p>
            <a:r>
              <a:rPr lang="ru-RU" sz="2300" b="1" i="1" dirty="0" smtClean="0">
                <a:solidFill>
                  <a:schemeClr val="tx2">
                    <a:lumMod val="75000"/>
                  </a:schemeClr>
                </a:solidFill>
              </a:rPr>
              <a:t>  - повторити й узагальнити вивчений матеріал з даної теми, а саме: причини, хід та результати Національно-визвольної війни українського народу сер. XVII ст., а також утворення Української козацької держави;</a:t>
            </a:r>
          </a:p>
          <a:p>
            <a:r>
              <a:rPr lang="ru-RU" sz="2300" b="1" i="1" dirty="0" smtClean="0">
                <a:solidFill>
                  <a:schemeClr val="tx2">
                    <a:lumMod val="75000"/>
                  </a:schemeClr>
                </a:solidFill>
              </a:rPr>
              <a:t>  - розвивати в учнів уміння аналізувати й систематизувати матеріал, робити висновки, вміти виділяти головне та другорядне, висловлювати свою точку зору, працювати з джерелами інформації; розвивати навички групової роботи, вміння аналізувати та зіставляти історичні явища і факти</a:t>
            </a:r>
            <a:r>
              <a:rPr lang="ru-RU" sz="2300" b="1" i="1" dirty="0">
                <a:solidFill>
                  <a:schemeClr val="tx2">
                    <a:lumMod val="75000"/>
                  </a:schemeClr>
                </a:solidFill>
              </a:rPr>
              <a:t>;</a:t>
            </a:r>
            <a:endParaRPr lang="ru-RU" sz="2300" b="1" i="1" dirty="0" smtClean="0">
              <a:solidFill>
                <a:schemeClr val="tx2">
                  <a:lumMod val="75000"/>
                </a:schemeClr>
              </a:solidFill>
            </a:endParaRPr>
          </a:p>
          <a:p>
            <a:r>
              <a:rPr lang="ru-RU" sz="2300" b="1" i="1" dirty="0" smtClean="0">
                <a:solidFill>
                  <a:schemeClr val="tx2">
                    <a:lumMod val="75000"/>
                  </a:schemeClr>
                </a:solidFill>
              </a:rPr>
              <a:t>  - </a:t>
            </a:r>
            <a:r>
              <a:rPr lang="ru-RU" sz="2300" b="1" i="1" dirty="0">
                <a:solidFill>
                  <a:schemeClr val="tx2">
                    <a:lumMod val="75000"/>
                  </a:schemeClr>
                </a:solidFill>
              </a:rPr>
              <a:t>в</a:t>
            </a:r>
            <a:r>
              <a:rPr lang="ru-RU" sz="2300" b="1" i="1" dirty="0" smtClean="0">
                <a:solidFill>
                  <a:schemeClr val="tx2">
                    <a:lumMod val="75000"/>
                  </a:schemeClr>
                </a:solidFill>
              </a:rPr>
              <a:t>иховувати почуття патріотизму, толерантності, поваги до історичного минулого. </a:t>
            </a:r>
            <a:endParaRPr lang="ru-RU" sz="2300" b="1" i="1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34380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>
            <a:duotone>
              <a:prstClr val="black"/>
              <a:schemeClr val="accent6">
                <a:tint val="45000"/>
                <a:satMod val="400000"/>
              </a:schemeClr>
            </a:duotone>
          </a:blip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kozaki_zaporozhtsi.gif"/>
          <p:cNvPicPr>
            <a:picLocks noGrp="1" noChangeAspect="1"/>
          </p:cNvPicPr>
          <p:nvPr>
            <p:ph sz="quarter" idx="4294967295"/>
          </p:nvPr>
        </p:nvPicPr>
        <p:blipFill>
          <a:blip r:embed="rId3" cstate="print"/>
          <a:stretch>
            <a:fillRect/>
          </a:stretch>
        </p:blipFill>
        <p:spPr>
          <a:xfrm rot="21009747">
            <a:off x="209342" y="116836"/>
            <a:ext cx="4286250" cy="2819400"/>
          </a:xfrm>
          <a:prstGeom prst="rect">
            <a:avLst/>
          </a:prstGeom>
          <a:effectLst>
            <a:softEdge rad="112500"/>
          </a:effectLst>
        </p:spPr>
      </p:pic>
      <p:pic>
        <p:nvPicPr>
          <p:cNvPr id="5" name="Рисунок 4" descr="RTEmagicC_83ccd08fbf.jpg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198768">
            <a:off x="300965" y="2407254"/>
            <a:ext cx="4272595" cy="262804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 descr="Bohdan_Khmelnytskyi_in_Kyiv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 rot="954931">
            <a:off x="4969234" y="348005"/>
            <a:ext cx="4056233" cy="290845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Repin_Cossacks_1893_version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 rot="20930449">
            <a:off x="4447997" y="2575471"/>
            <a:ext cx="4038388" cy="265668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 descr="0_27ae0_c3aa967b_XL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 rot="989178">
            <a:off x="3095365" y="842814"/>
            <a:ext cx="2971800" cy="2474213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11" name="Рисунок 10" descr="1348760992_159519600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 rot="383959">
            <a:off x="4976680" y="4678076"/>
            <a:ext cx="3528200" cy="19895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3799" name="Рисунок 12" descr="image002.jpg"/>
          <p:cNvPicPr>
            <a:picLocks noChangeAspect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 rot="-521133">
            <a:off x="574675" y="4479925"/>
            <a:ext cx="3638550" cy="2116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 descr="171775.jp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 rot="986088">
            <a:off x="3225974" y="3931476"/>
            <a:ext cx="2792411" cy="220002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1634913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5200"/>
                    </a14:imgEffect>
                    <a14:imgEffect>
                      <a14:saturation sat="400000"/>
                    </a14:imgEffect>
                  </a14:imgLayer>
                </a14:imgProps>
              </a:ext>
            </a:extLst>
          </a:blip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755576" y="1196752"/>
            <a:ext cx="7488832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b="1" dirty="0" smtClean="0">
                <a:solidFill>
                  <a:schemeClr val="accent6">
                    <a:lumMod val="50000"/>
                  </a:schemeClr>
                </a:solidFill>
                <a:latin typeface="Monotype Corsiva" panose="03010101010201010101" pitchFamily="66" charset="0"/>
              </a:rPr>
              <a:t>1 раунд</a:t>
            </a:r>
          </a:p>
          <a:p>
            <a:pPr algn="ctr"/>
            <a:r>
              <a:rPr lang="ru-RU" sz="4800" b="1" dirty="0" smtClean="0">
                <a:solidFill>
                  <a:schemeClr val="accent6">
                    <a:lumMod val="50000"/>
                  </a:schemeClr>
                </a:solidFill>
                <a:latin typeface="Monotype Corsiva" panose="03010101010201010101" pitchFamily="66" charset="0"/>
              </a:rPr>
              <a:t> «Правда чи ні?»</a:t>
            </a:r>
          </a:p>
          <a:p>
            <a:endParaRPr lang="ru-RU" dirty="0" smtClean="0"/>
          </a:p>
          <a:p>
            <a:r>
              <a:rPr lang="ru-RU" sz="3600" b="1" i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Завдання: визначити правильність тверджень. </a:t>
            </a:r>
          </a:p>
          <a:p>
            <a:pPr>
              <a:lnSpc>
                <a:spcPct val="150000"/>
              </a:lnSpc>
            </a:pPr>
            <a:r>
              <a:rPr lang="ru-RU" sz="3600" b="1" i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Правильна відповідь – 1 бал. </a:t>
            </a:r>
            <a:endParaRPr lang="ru-RU" sz="3600" b="1" i="1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770071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5200"/>
                    </a14:imgEffect>
                    <a14:imgEffect>
                      <a14:saturation sat="400000"/>
                    </a14:imgEffect>
                  </a14:imgLayer>
                </a14:imgProps>
              </a:ext>
            </a:extLst>
          </a:blip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683568" y="476672"/>
            <a:ext cx="7704856" cy="53553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b="1" dirty="0" smtClean="0">
                <a:solidFill>
                  <a:schemeClr val="accent6">
                    <a:lumMod val="50000"/>
                  </a:schemeClr>
                </a:solidFill>
                <a:latin typeface="Monotype Corsiva" panose="03010101010201010101" pitchFamily="66" charset="0"/>
              </a:rPr>
              <a:t>2раунд</a:t>
            </a:r>
          </a:p>
          <a:p>
            <a:pPr algn="ctr"/>
            <a:r>
              <a:rPr lang="ru-RU" sz="4800" b="1" dirty="0" smtClean="0">
                <a:solidFill>
                  <a:schemeClr val="accent6">
                    <a:lumMod val="50000"/>
                  </a:schemeClr>
                </a:solidFill>
                <a:latin typeface="Monotype Corsiva" panose="03010101010201010101" pitchFamily="66" charset="0"/>
              </a:rPr>
              <a:t>Чи </a:t>
            </a:r>
            <a:r>
              <a:rPr lang="ru-RU" sz="4800" b="1" dirty="0" err="1" smtClean="0">
                <a:solidFill>
                  <a:schemeClr val="accent6">
                    <a:lumMod val="50000"/>
                  </a:schemeClr>
                </a:solidFill>
                <a:latin typeface="Monotype Corsiva" panose="03010101010201010101" pitchFamily="66" charset="0"/>
              </a:rPr>
              <a:t>знаєте</a:t>
            </a:r>
            <a:r>
              <a:rPr lang="ru-RU" sz="4800" b="1" dirty="0" smtClean="0">
                <a:solidFill>
                  <a:schemeClr val="accent6">
                    <a:lumMod val="50000"/>
                  </a:schemeClr>
                </a:solidFill>
                <a:latin typeface="Monotype Corsiva" panose="03010101010201010101" pitchFamily="66" charset="0"/>
              </a:rPr>
              <a:t> </a:t>
            </a:r>
            <a:r>
              <a:rPr lang="ru-RU" sz="4800" b="1" dirty="0" err="1" smtClean="0">
                <a:solidFill>
                  <a:schemeClr val="accent6">
                    <a:lumMod val="50000"/>
                  </a:schemeClr>
                </a:solidFill>
                <a:latin typeface="Monotype Corsiva" panose="03010101010201010101" pitchFamily="66" charset="0"/>
              </a:rPr>
              <a:t>ви</a:t>
            </a:r>
            <a:r>
              <a:rPr lang="ru-RU" sz="4800" b="1" dirty="0" smtClean="0">
                <a:solidFill>
                  <a:schemeClr val="accent6">
                    <a:lumMod val="50000"/>
                  </a:schemeClr>
                </a:solidFill>
                <a:latin typeface="Monotype Corsiva" panose="03010101010201010101" pitchFamily="66" charset="0"/>
              </a:rPr>
              <a:t> </a:t>
            </a:r>
            <a:r>
              <a:rPr lang="ru-RU" sz="4800" b="1" dirty="0" err="1" smtClean="0">
                <a:solidFill>
                  <a:schemeClr val="accent6">
                    <a:lumMod val="50000"/>
                  </a:schemeClr>
                </a:solidFill>
                <a:latin typeface="Monotype Corsiva" panose="03010101010201010101" pitchFamily="66" charset="0"/>
              </a:rPr>
              <a:t>документи</a:t>
            </a:r>
            <a:r>
              <a:rPr lang="ru-RU" sz="4800" b="1" dirty="0" smtClean="0">
                <a:solidFill>
                  <a:schemeClr val="accent6">
                    <a:lumMod val="50000"/>
                  </a:schemeClr>
                </a:solidFill>
                <a:latin typeface="Monotype Corsiva" panose="03010101010201010101" pitchFamily="66" charset="0"/>
              </a:rPr>
              <a:t> </a:t>
            </a:r>
            <a:r>
              <a:rPr lang="ru-RU" sz="4800" b="1" dirty="0" err="1" smtClean="0">
                <a:solidFill>
                  <a:schemeClr val="accent6">
                    <a:lumMod val="50000"/>
                  </a:schemeClr>
                </a:solidFill>
                <a:latin typeface="Monotype Corsiva" panose="03010101010201010101" pitchFamily="66" charset="0"/>
              </a:rPr>
              <a:t>Визвольної</a:t>
            </a:r>
            <a:r>
              <a:rPr lang="ru-RU" sz="4800" b="1" dirty="0" smtClean="0">
                <a:solidFill>
                  <a:schemeClr val="accent6">
                    <a:lumMod val="50000"/>
                  </a:schemeClr>
                </a:solidFill>
                <a:latin typeface="Monotype Corsiva" panose="03010101010201010101" pitchFamily="66" charset="0"/>
              </a:rPr>
              <a:t> війни?</a:t>
            </a:r>
          </a:p>
          <a:p>
            <a:r>
              <a:rPr lang="ru-RU" sz="3600" b="1" i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Час на </a:t>
            </a:r>
            <a:r>
              <a:rPr lang="ru-RU" sz="3600" b="1" i="1" dirty="0" err="1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обговорення</a:t>
            </a:r>
            <a:r>
              <a:rPr lang="ru-RU" sz="3600" b="1" i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 1 хв.  </a:t>
            </a:r>
            <a:r>
              <a:rPr lang="ru-RU" sz="3600" b="1" i="1" dirty="0" err="1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Відповідає</a:t>
            </a:r>
            <a:r>
              <a:rPr lang="ru-RU" sz="3600" b="1" i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команда, яка </a:t>
            </a:r>
            <a:r>
              <a:rPr lang="ru-RU" sz="3600" b="1" i="1" dirty="0" err="1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першою</a:t>
            </a:r>
            <a:r>
              <a:rPr lang="ru-RU" sz="3600" b="1" i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b="1" i="1" dirty="0" err="1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подасть</a:t>
            </a:r>
            <a:r>
              <a:rPr lang="ru-RU" sz="3600" b="1" i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сигнал.</a:t>
            </a:r>
          </a:p>
          <a:p>
            <a:r>
              <a:rPr lang="ru-RU" sz="3600" b="1" i="1" dirty="0" err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3600" b="1" i="1" dirty="0" err="1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тримує</a:t>
            </a:r>
            <a:r>
              <a:rPr lang="ru-RU" sz="3600" b="1" i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 </a:t>
            </a:r>
            <a:r>
              <a:rPr lang="ru-RU" sz="3600" b="1" i="1" dirty="0" err="1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додатковий</a:t>
            </a:r>
            <a:r>
              <a:rPr lang="ru-RU" sz="3600" b="1" i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бал.</a:t>
            </a:r>
          </a:p>
          <a:p>
            <a:endParaRPr lang="ru-RU" dirty="0" smtClean="0">
              <a:solidFill>
                <a:schemeClr val="tx2">
                  <a:lumMod val="75000"/>
                </a:schemeClr>
              </a:solidFill>
            </a:endParaRPr>
          </a:p>
          <a:p>
            <a:r>
              <a:rPr lang="ru-RU" sz="3600" b="1" i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Правильна відповідь – 2 бали</a:t>
            </a:r>
            <a:endParaRPr lang="ru-RU" sz="3600" b="1" i="1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80815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5200"/>
                    </a14:imgEffect>
                    <a14:imgEffect>
                      <a14:saturation sat="400000"/>
                    </a14:imgEffect>
                  </a14:imgLayer>
                </a14:imgProps>
              </a:ext>
            </a:extLst>
          </a:blip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043608" y="1268760"/>
            <a:ext cx="7416824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b="1" dirty="0" smtClean="0">
                <a:solidFill>
                  <a:schemeClr val="accent6">
                    <a:lumMod val="50000"/>
                  </a:schemeClr>
                </a:solidFill>
                <a:latin typeface="Monotype Corsiva" panose="03010101010201010101" pitchFamily="66" charset="0"/>
              </a:rPr>
              <a:t>3 раунд </a:t>
            </a:r>
            <a:endParaRPr lang="ru-RU" sz="4800" b="1" dirty="0">
              <a:solidFill>
                <a:schemeClr val="accent6">
                  <a:lumMod val="50000"/>
                </a:schemeClr>
              </a:solidFill>
              <a:latin typeface="Monotype Corsiva" panose="03010101010201010101" pitchFamily="66" charset="0"/>
            </a:endParaRPr>
          </a:p>
          <a:p>
            <a:pPr algn="ctr"/>
            <a:r>
              <a:rPr lang="ru-RU" sz="4800" b="1" dirty="0" smtClean="0">
                <a:solidFill>
                  <a:schemeClr val="accent6">
                    <a:lumMod val="50000"/>
                  </a:schemeClr>
                </a:solidFill>
                <a:latin typeface="Monotype Corsiva" panose="03010101010201010101" pitchFamily="66" charset="0"/>
              </a:rPr>
              <a:t>Впізнай історичну особу</a:t>
            </a:r>
          </a:p>
          <a:p>
            <a:pPr algn="ctr"/>
            <a:endParaRPr lang="ru-RU" sz="4800" b="1" dirty="0" smtClean="0">
              <a:solidFill>
                <a:schemeClr val="accent6">
                  <a:lumMod val="50000"/>
                </a:schemeClr>
              </a:solidFill>
              <a:latin typeface="Monotype Corsiva" panose="03010101010201010101" pitchFamily="66" charset="0"/>
            </a:endParaRPr>
          </a:p>
          <a:p>
            <a:r>
              <a:rPr lang="ru-RU" sz="36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Час на роздуми 1 хв. </a:t>
            </a:r>
          </a:p>
          <a:p>
            <a:r>
              <a:rPr lang="ru-RU" sz="36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Кількість балів за раунд - 2 бали.</a:t>
            </a:r>
            <a:endParaRPr lang="ru-RU" sz="36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765416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5200"/>
                    </a14:imgEffect>
                    <a14:imgEffect>
                      <a14:saturation sat="400000"/>
                    </a14:imgEffect>
                  </a14:imgLayer>
                </a14:imgProps>
              </a:ext>
            </a:extLst>
          </a:blip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п\Desktop\на презентацію\Іван Богун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260646"/>
            <a:ext cx="6252815" cy="63565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687690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306</TotalTime>
  <Words>647</Words>
  <Application>Microsoft Office PowerPoint</Application>
  <PresentationFormat>Экран (4:3)</PresentationFormat>
  <Paragraphs>167</Paragraphs>
  <Slides>39</Slides>
  <Notes>6</Notes>
  <HiddenSlides>0</HiddenSlides>
  <MMClips>7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39</vt:i4>
      </vt:variant>
    </vt:vector>
  </HeadingPairs>
  <TitlesOfParts>
    <vt:vector size="40" baseType="lpstr">
      <vt:lpstr>Воздушный поток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“Оцінка діяльності Б. Хмельницького в сучасній історичній літературі”</vt:lpstr>
      <vt:lpstr>Історична наука дуже довгий час не могла прийти до однакової оцінки діла й особи великого гетьмана. Певною мірою, ще й досі не затихли національні й політичні пристрасті, які стають на перешкоді спокійній й об’єктивній оцінці його діяльності. </vt:lpstr>
      <vt:lpstr>Микола Костомаров</vt:lpstr>
      <vt:lpstr>Антонович Володимир</vt:lpstr>
      <vt:lpstr>Вячеслав Липинський</vt:lpstr>
      <vt:lpstr>Людвик Кубалі</vt:lpstr>
      <vt:lpstr>Михайло Грушевський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</dc:creator>
  <cp:lastModifiedBy>п</cp:lastModifiedBy>
  <cp:revision>30</cp:revision>
  <dcterms:created xsi:type="dcterms:W3CDTF">2013-11-17T11:56:50Z</dcterms:created>
  <dcterms:modified xsi:type="dcterms:W3CDTF">2013-11-26T14:00:04Z</dcterms:modified>
</cp:coreProperties>
</file>