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7"/>
  </p:notesMasterIdLst>
  <p:sldIdLst>
    <p:sldId id="266" r:id="rId2"/>
    <p:sldId id="269" r:id="rId3"/>
    <p:sldId id="270" r:id="rId4"/>
    <p:sldId id="271" r:id="rId5"/>
    <p:sldId id="273" r:id="rId6"/>
    <p:sldId id="257" r:id="rId7"/>
    <p:sldId id="267" r:id="rId8"/>
    <p:sldId id="268" r:id="rId9"/>
    <p:sldId id="274" r:id="rId10"/>
    <p:sldId id="276" r:id="rId11"/>
    <p:sldId id="275" r:id="rId12"/>
    <p:sldId id="278" r:id="rId13"/>
    <p:sldId id="277" r:id="rId14"/>
    <p:sldId id="280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CC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ED9FC-B04D-480E-A6C3-852EAAF5C767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9B454-EBFE-4DD8-AC37-7BBDDEAC3BB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959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D7859-47F3-4B9A-B60E-40BB4E493B41}" type="datetimeFigureOut">
              <a:rPr lang="ru-RU" smtClean="0"/>
              <a:pPr/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73DB-C752-49BA-A967-F5F35A51955E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8643998" cy="63579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85984" y="1142984"/>
            <a:ext cx="635798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</a:rPr>
              <a:t>Урок математики       в 1-В класі</a:t>
            </a:r>
          </a:p>
          <a:p>
            <a:pPr algn="ctr"/>
            <a:endParaRPr lang="uk-UA" sz="5400" b="1" dirty="0" smtClean="0">
              <a:latin typeface="Times New Roman" pitchFamily="18" charset="0"/>
            </a:endParaRPr>
          </a:p>
          <a:p>
            <a:endParaRPr lang="uk-UA" sz="2800" b="1" dirty="0" smtClean="0">
              <a:latin typeface="Times New Roman" pitchFamily="18" charset="0"/>
            </a:endParaRPr>
          </a:p>
          <a:p>
            <a:endParaRPr lang="uk-UA" sz="2800" b="1" dirty="0" smtClean="0">
              <a:latin typeface="Times New Roman" pitchFamily="18" charset="0"/>
            </a:endParaRPr>
          </a:p>
          <a:p>
            <a:endParaRPr lang="uk-UA" sz="2800" b="1" dirty="0" smtClean="0">
              <a:latin typeface="Times New Roman" pitchFamily="18" charset="0"/>
            </a:endParaRPr>
          </a:p>
          <a:p>
            <a:pPr algn="ctr"/>
            <a:r>
              <a:rPr lang="uk-UA" sz="2800" b="1" dirty="0" smtClean="0">
                <a:latin typeface="Times New Roman" pitchFamily="18" charset="0"/>
              </a:rPr>
              <a:t>Підготувала  М. Ю. Плесканка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42852"/>
            <a:ext cx="8643998" cy="6572296"/>
          </a:xfrm>
          <a:prstGeom prst="rect">
            <a:avLst/>
          </a:prstGeom>
        </p:spPr>
      </p:pic>
      <p:pic>
        <p:nvPicPr>
          <p:cNvPr id="3" name="Рисунок 2" descr="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571480"/>
            <a:ext cx="1619048" cy="1638095"/>
          </a:xfrm>
          <a:prstGeom prst="rect">
            <a:avLst/>
          </a:prstGeom>
        </p:spPr>
      </p:pic>
      <p:pic>
        <p:nvPicPr>
          <p:cNvPr id="4" name="Рисунок 3" descr="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2330" y="4714884"/>
            <a:ext cx="1390476" cy="17238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8992" y="500042"/>
            <a:ext cx="51435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latin typeface="Times New Roman" pitchFamily="18" charset="0"/>
              </a:rPr>
              <a:t>Фізкультхвилинка</a:t>
            </a:r>
          </a:p>
          <a:p>
            <a:endParaRPr lang="uk-UA" sz="2800" b="1" i="1" dirty="0" smtClean="0">
              <a:latin typeface="Times New Roman" pitchFamily="18" charset="0"/>
            </a:endParaRPr>
          </a:p>
          <a:p>
            <a:r>
              <a:rPr lang="uk-UA" sz="2800" b="1" i="1" dirty="0" smtClean="0">
                <a:latin typeface="Times New Roman" pitchFamily="18" charset="0"/>
              </a:rPr>
              <a:t>Раз, два, три, чотири, п'ять!</a:t>
            </a:r>
          </a:p>
          <a:p>
            <a:r>
              <a:rPr lang="uk-UA" sz="2800" b="1" i="1" dirty="0" smtClean="0">
                <a:latin typeface="Times New Roman" pitchFamily="18" charset="0"/>
              </a:rPr>
              <a:t>Час прийшов нам спочивать.</a:t>
            </a:r>
          </a:p>
          <a:p>
            <a:r>
              <a:rPr lang="uk-UA" sz="2800" b="1" i="1" dirty="0" smtClean="0">
                <a:latin typeface="Times New Roman" pitchFamily="18" charset="0"/>
              </a:rPr>
              <a:t>Тож піднімем руки вгору,</a:t>
            </a:r>
          </a:p>
          <a:p>
            <a:r>
              <a:rPr lang="uk-UA" sz="2800" b="1" i="1" dirty="0" smtClean="0">
                <a:latin typeface="Times New Roman" pitchFamily="18" charset="0"/>
              </a:rPr>
              <a:t>Ніби глянемо на зорі.</a:t>
            </a:r>
          </a:p>
          <a:p>
            <a:r>
              <a:rPr lang="uk-UA" sz="2800" b="1" i="1" dirty="0" smtClean="0">
                <a:latin typeface="Times New Roman" pitchFamily="18" charset="0"/>
              </a:rPr>
              <a:t>А тепер всі руки в боки, </a:t>
            </a:r>
          </a:p>
          <a:p>
            <a:r>
              <a:rPr lang="uk-UA" sz="2800" b="1" i="1" dirty="0" smtClean="0">
                <a:latin typeface="Times New Roman" pitchFamily="18" charset="0"/>
              </a:rPr>
              <a:t>Як зайчата, - Скоки, </a:t>
            </a:r>
            <a:r>
              <a:rPr lang="uk-UA" sz="2800" b="1" i="1" dirty="0" err="1" smtClean="0">
                <a:latin typeface="Times New Roman" pitchFamily="18" charset="0"/>
              </a:rPr>
              <a:t>скоки</a:t>
            </a:r>
            <a:r>
              <a:rPr lang="uk-UA" sz="2800" b="1" i="1" dirty="0" smtClean="0">
                <a:latin typeface="Times New Roman" pitchFamily="18" charset="0"/>
              </a:rPr>
              <a:t>!</a:t>
            </a:r>
          </a:p>
          <a:p>
            <a:r>
              <a:rPr lang="uk-UA" sz="2800" b="1" i="1" dirty="0" smtClean="0">
                <a:latin typeface="Times New Roman" pitchFamily="18" charset="0"/>
              </a:rPr>
              <a:t>Десять, дев'ять, вісім, сім!</a:t>
            </a:r>
          </a:p>
          <a:p>
            <a:r>
              <a:rPr lang="uk-UA" sz="2800" b="1" i="1" dirty="0" smtClean="0">
                <a:latin typeface="Times New Roman" pitchFamily="18" charset="0"/>
              </a:rPr>
              <a:t>До роботи час усім!</a:t>
            </a:r>
          </a:p>
          <a:p>
            <a:r>
              <a:rPr lang="uk-UA" sz="3600" b="1" i="1" dirty="0" smtClean="0">
                <a:latin typeface="Times New Roman" pitchFamily="18" charset="0"/>
              </a:rPr>
              <a:t> </a:t>
            </a:r>
          </a:p>
          <a:p>
            <a:pPr algn="ctr"/>
            <a:endParaRPr lang="ru-RU" sz="3600" b="1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8643998" cy="64294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7356" y="428604"/>
            <a:ext cx="657229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</a:rPr>
              <a:t>Коротка умова</a:t>
            </a:r>
          </a:p>
          <a:p>
            <a:pPr algn="ctr"/>
            <a:r>
              <a:rPr lang="uk-UA" sz="3600" b="1" i="1" dirty="0" smtClean="0">
                <a:latin typeface="Times New Roman" pitchFamily="18" charset="0"/>
              </a:rPr>
              <a:t>Задача 5 ( усно )</a:t>
            </a:r>
            <a:r>
              <a:rPr lang="uk-UA" sz="4400" b="1" i="1" dirty="0" smtClean="0">
                <a:latin typeface="Times New Roman" pitchFamily="18" charset="0"/>
              </a:rPr>
              <a:t> </a:t>
            </a:r>
          </a:p>
          <a:p>
            <a:pPr algn="ctr"/>
            <a:endParaRPr lang="uk-UA" sz="3600" b="1" i="1" dirty="0" smtClean="0">
              <a:latin typeface="Times New Roman" pitchFamily="18" charset="0"/>
            </a:endParaRPr>
          </a:p>
          <a:p>
            <a:r>
              <a:rPr lang="uk-UA" sz="3600" b="1" i="1" dirty="0" smtClean="0">
                <a:latin typeface="Times New Roman" pitchFamily="18" charset="0"/>
              </a:rPr>
              <a:t>Зелених прапорців - ? </a:t>
            </a:r>
          </a:p>
          <a:p>
            <a:endParaRPr lang="uk-UA" sz="1000" b="1" i="1" dirty="0" smtClean="0">
              <a:latin typeface="Times New Roman" pitchFamily="18" charset="0"/>
            </a:endParaRPr>
          </a:p>
          <a:p>
            <a:endParaRPr lang="uk-UA" sz="1000" b="1" i="1" dirty="0" smtClean="0">
              <a:latin typeface="Times New Roman" pitchFamily="18" charset="0"/>
            </a:endParaRPr>
          </a:p>
          <a:p>
            <a:r>
              <a:rPr lang="uk-UA" sz="3600" b="1" i="1" dirty="0" smtClean="0">
                <a:latin typeface="Times New Roman" pitchFamily="18" charset="0"/>
              </a:rPr>
              <a:t>Синіх прапорців  –  6 </a:t>
            </a:r>
          </a:p>
          <a:p>
            <a:pPr algn="ctr"/>
            <a:endParaRPr lang="uk-UA" sz="4400" b="1" i="1" dirty="0" smtClean="0">
              <a:latin typeface="Times New Roman" pitchFamily="18" charset="0"/>
            </a:endParaRPr>
          </a:p>
          <a:p>
            <a:endParaRPr lang="ru-RU" sz="4400" b="1" i="1" dirty="0">
              <a:latin typeface="Times New Roman" pitchFamily="18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357950" y="2500306"/>
            <a:ext cx="142876" cy="121444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 flipH="1">
            <a:off x="6215074" y="2857496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</a:rPr>
              <a:t>   9 прапорців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8715436" cy="64294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480" y="642918"/>
            <a:ext cx="700092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</a:rPr>
              <a:t>Задача</a:t>
            </a:r>
          </a:p>
          <a:p>
            <a:endParaRPr lang="uk-UA" sz="2400" b="1" dirty="0" smtClean="0">
              <a:latin typeface="Times New Roman" pitchFamily="18" charset="0"/>
            </a:endParaRPr>
          </a:p>
          <a:p>
            <a:r>
              <a:rPr lang="uk-UA" sz="4800" b="1" dirty="0" smtClean="0">
                <a:latin typeface="Times New Roman" pitchFamily="18" charset="0"/>
              </a:rPr>
              <a:t>На столі лежало 5 яблук  </a:t>
            </a:r>
          </a:p>
          <a:p>
            <a:r>
              <a:rPr lang="uk-UA" sz="4800" b="1" dirty="0" smtClean="0">
                <a:latin typeface="Times New Roman" pitchFamily="18" charset="0"/>
              </a:rPr>
              <a:t> і 7 груш. На скільки менше було яблук, ніж груш?</a:t>
            </a:r>
          </a:p>
          <a:p>
            <a:pPr algn="ctr"/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66"/>
            <a:ext cx="8643998" cy="621510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43108" y="642918"/>
            <a:ext cx="592935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latin typeface="Times New Roman" pitchFamily="18" charset="0"/>
              </a:rPr>
              <a:t>Схеми до задач   </a:t>
            </a:r>
          </a:p>
          <a:p>
            <a:endParaRPr lang="uk-UA" sz="3600" b="1" dirty="0" smtClean="0">
              <a:latin typeface="Times New Roman" pitchFamily="18" charset="0"/>
            </a:endParaRPr>
          </a:p>
          <a:p>
            <a:r>
              <a:rPr lang="uk-UA" sz="3600" b="1" dirty="0" smtClean="0">
                <a:latin typeface="Times New Roman" pitchFamily="18" charset="0"/>
              </a:rPr>
              <a:t>Яблук – 5</a:t>
            </a:r>
          </a:p>
          <a:p>
            <a:r>
              <a:rPr lang="uk-UA" sz="3600" b="1" dirty="0" smtClean="0">
                <a:latin typeface="Times New Roman" pitchFamily="18" charset="0"/>
              </a:rPr>
              <a:t>Груш –  7 </a:t>
            </a:r>
          </a:p>
          <a:p>
            <a:endParaRPr lang="uk-UA" sz="3600" b="1" dirty="0" smtClean="0">
              <a:latin typeface="Times New Roman" pitchFamily="18" charset="0"/>
            </a:endParaRPr>
          </a:p>
          <a:p>
            <a:endParaRPr lang="uk-UA" sz="3600" b="1" dirty="0" smtClean="0">
              <a:latin typeface="Times New Roman" pitchFamily="18" charset="0"/>
            </a:endParaRPr>
          </a:p>
          <a:p>
            <a:r>
              <a:rPr lang="uk-UA" sz="3600" b="1" dirty="0" smtClean="0">
                <a:latin typeface="Times New Roman" pitchFamily="18" charset="0"/>
              </a:rPr>
              <a:t>Яблук – 5 </a:t>
            </a:r>
          </a:p>
          <a:p>
            <a:r>
              <a:rPr lang="uk-UA" sz="3600" b="1" dirty="0" smtClean="0">
                <a:latin typeface="Times New Roman" pitchFamily="18" charset="0"/>
              </a:rPr>
              <a:t>Груш –  7 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15" name="Дуга 14"/>
          <p:cNvSpPr/>
          <p:nvPr/>
        </p:nvSpPr>
        <p:spPr>
          <a:xfrm rot="2440789">
            <a:off x="3374165" y="1919022"/>
            <a:ext cx="1032052" cy="109113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 flipH="1">
            <a:off x="4643437" y="2071678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</a:rPr>
              <a:t>На ? менше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18" name="Правая фигурная скобка 17"/>
          <p:cNvSpPr/>
          <p:nvPr/>
        </p:nvSpPr>
        <p:spPr>
          <a:xfrm>
            <a:off x="4286248" y="4143380"/>
            <a:ext cx="155448" cy="9144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 flipH="1">
            <a:off x="4572000" y="4214818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</a:rPr>
              <a:t>?</a:t>
            </a:r>
            <a:endParaRPr lang="ru-RU" sz="36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8715436" cy="64294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00232" y="1142984"/>
            <a:ext cx="68580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</a:rPr>
              <a:t>Розв'язок задачі:</a:t>
            </a:r>
          </a:p>
          <a:p>
            <a:endParaRPr lang="uk-UA" sz="3600" b="1" dirty="0" smtClean="0">
              <a:latin typeface="Times New Roman" pitchFamily="18" charset="0"/>
            </a:endParaRPr>
          </a:p>
          <a:p>
            <a:r>
              <a:rPr lang="uk-UA" sz="3600" b="1" dirty="0" smtClean="0">
                <a:latin typeface="Times New Roman" pitchFamily="18" charset="0"/>
              </a:rPr>
              <a:t>Задача</a:t>
            </a:r>
          </a:p>
          <a:p>
            <a:r>
              <a:rPr lang="uk-UA" sz="3600" b="1" dirty="0" smtClean="0">
                <a:latin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</a:rPr>
              <a:t>7 – 5 = 2 ( ябл. )</a:t>
            </a:r>
          </a:p>
          <a:p>
            <a:r>
              <a:rPr lang="uk-UA" sz="3600" b="1" dirty="0" smtClean="0">
                <a:latin typeface="Times New Roman" pitchFamily="18" charset="0"/>
              </a:rPr>
              <a:t>Відповідь : на 2 яблука менше.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62151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664373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Monotype Corsiva" pitchFamily="66" charset="0"/>
              </a:rPr>
              <a:t>Шановні гості!</a:t>
            </a:r>
          </a:p>
          <a:p>
            <a:r>
              <a:rPr lang="uk-UA" sz="4400" b="1" dirty="0" smtClean="0">
                <a:latin typeface="Monotype Corsiva" pitchFamily="66" charset="0"/>
              </a:rPr>
              <a:t>Спасибі, що знайшли час,</a:t>
            </a:r>
          </a:p>
          <a:p>
            <a:r>
              <a:rPr lang="uk-UA" sz="4400" b="1" dirty="0" smtClean="0">
                <a:latin typeface="Monotype Corsiva" pitchFamily="66" charset="0"/>
              </a:rPr>
              <a:t>прийшли до нас.</a:t>
            </a:r>
          </a:p>
          <a:p>
            <a:r>
              <a:rPr lang="uk-UA" sz="4400" b="1" dirty="0" smtClean="0">
                <a:latin typeface="Monotype Corsiva" pitchFamily="66" charset="0"/>
              </a:rPr>
              <a:t>Якщо було все гаразд,</a:t>
            </a:r>
          </a:p>
          <a:p>
            <a:r>
              <a:rPr lang="uk-UA" sz="4400" b="1" dirty="0" smtClean="0">
                <a:latin typeface="Monotype Corsiva" pitchFamily="66" charset="0"/>
              </a:rPr>
              <a:t>то похваліть нас.</a:t>
            </a:r>
          </a:p>
          <a:p>
            <a:r>
              <a:rPr lang="uk-UA" sz="4400" b="1" dirty="0" smtClean="0">
                <a:latin typeface="Monotype Corsiva" pitchFamily="66" charset="0"/>
              </a:rPr>
              <a:t>А якщо ні – то не </a:t>
            </a:r>
          </a:p>
          <a:p>
            <a:r>
              <a:rPr lang="uk-UA" sz="4400" b="1" dirty="0" smtClean="0">
                <a:latin typeface="Monotype Corsiva" pitchFamily="66" charset="0"/>
              </a:rPr>
              <a:t>судіть строго  нас, </a:t>
            </a:r>
          </a:p>
          <a:p>
            <a:r>
              <a:rPr lang="uk-UA" sz="4400" b="1" dirty="0" smtClean="0">
                <a:latin typeface="Monotype Corsiva" pitchFamily="66" charset="0"/>
              </a:rPr>
              <a:t>бо ми лише – 1- ий клас!</a:t>
            </a:r>
          </a:p>
          <a:p>
            <a:pPr algn="ctr"/>
            <a:endParaRPr lang="uk-UA" sz="3200" b="1" dirty="0" smtClean="0">
              <a:latin typeface="Monotype Corsiva" pitchFamily="66" charset="0"/>
            </a:endParaRPr>
          </a:p>
          <a:p>
            <a:pPr algn="ctr"/>
            <a:endParaRPr lang="ru-RU" sz="32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6" cy="6357982"/>
          </a:xfrm>
          <a:prstGeom prst="rect">
            <a:avLst/>
          </a:prstGeom>
        </p:spPr>
      </p:pic>
      <p:pic>
        <p:nvPicPr>
          <p:cNvPr id="3" name="Рисунок 2" descr="school01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642918"/>
            <a:ext cx="2428892" cy="2857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3808" y="3929066"/>
            <a:ext cx="48577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</a:rPr>
              <a:t>Ось  дзвінок сигнал подав -</a:t>
            </a:r>
          </a:p>
          <a:p>
            <a:r>
              <a:rPr lang="uk-UA" sz="2800" b="1" dirty="0" smtClean="0">
                <a:latin typeface="Times New Roman" pitchFamily="18" charset="0"/>
              </a:rPr>
              <a:t>До роботи час настав.</a:t>
            </a:r>
          </a:p>
          <a:p>
            <a:r>
              <a:rPr lang="uk-UA" sz="2800" b="1" dirty="0" smtClean="0">
                <a:latin typeface="Times New Roman" pitchFamily="18" charset="0"/>
              </a:rPr>
              <a:t>То ж і ми часу не гаймо,</a:t>
            </a:r>
          </a:p>
          <a:p>
            <a:r>
              <a:rPr lang="uk-UA" sz="2800" b="1" dirty="0" smtClean="0">
                <a:latin typeface="Times New Roman" pitchFamily="18" charset="0"/>
              </a:rPr>
              <a:t>А урок свій починаймо.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8643998" cy="64294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6" y="500042"/>
            <a:ext cx="62151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</a:rPr>
              <a:t>Епіграф до уроку </a:t>
            </a:r>
          </a:p>
          <a:p>
            <a:endParaRPr lang="uk-UA" sz="2400" b="1" i="1" dirty="0" smtClean="0">
              <a:latin typeface="Times New Roman" pitchFamily="18" charset="0"/>
            </a:endParaRPr>
          </a:p>
          <a:p>
            <a:r>
              <a:rPr lang="uk-UA" sz="4800" b="1" i="1" dirty="0" smtClean="0">
                <a:latin typeface="Times New Roman" pitchFamily="18" charset="0"/>
              </a:rPr>
              <a:t>Математика – це цариця наук! </a:t>
            </a:r>
          </a:p>
          <a:p>
            <a:r>
              <a:rPr lang="uk-UA" sz="4800" b="1" i="1" dirty="0" smtClean="0">
                <a:latin typeface="Times New Roman" pitchFamily="18" charset="0"/>
              </a:rPr>
              <a:t>Вона наш розум в порядок приводить. 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8643998" cy="65008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00430" y="642918"/>
            <a:ext cx="5072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</a:rPr>
              <a:t>Хвилинка каліграфії</a:t>
            </a:r>
          </a:p>
          <a:p>
            <a:pPr algn="ctr"/>
            <a:endParaRPr lang="uk-UA" sz="2000" b="1" dirty="0" smtClean="0">
              <a:latin typeface="Times New Roman" pitchFamily="18" charset="0"/>
            </a:endParaRPr>
          </a:p>
          <a:p>
            <a:pPr algn="ctr"/>
            <a:r>
              <a:rPr lang="uk-UA" sz="3200" b="1" i="1" dirty="0" smtClean="0">
                <a:latin typeface="Times New Roman" pitchFamily="18" charset="0"/>
              </a:rPr>
              <a:t>Урок почнемо без зупинки</a:t>
            </a:r>
          </a:p>
          <a:p>
            <a:pPr algn="ctr"/>
            <a:r>
              <a:rPr lang="uk-UA" sz="3200" b="1" i="1" dirty="0" smtClean="0">
                <a:latin typeface="Times New Roman" pitchFamily="18" charset="0"/>
              </a:rPr>
              <a:t>З каліграфічної хвилинки!</a:t>
            </a:r>
            <a:endParaRPr lang="ru-RU" sz="3200" b="1" i="1" dirty="0"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1643040" y="3928079"/>
            <a:ext cx="7072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>
                <a:latin typeface="Times New Roman" pitchFamily="18" charset="0"/>
              </a:rPr>
              <a:t>1  2  3  4  5  6  7  8  9  10</a:t>
            </a:r>
            <a:endParaRPr lang="ru-RU" sz="5400" b="1" i="1" dirty="0">
              <a:latin typeface="Times New Roman" pitchFamily="18" charset="0"/>
            </a:endParaRPr>
          </a:p>
        </p:txBody>
      </p:sp>
      <p:pic>
        <p:nvPicPr>
          <p:cNvPr id="6" name="Рисунок 5" descr="2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642918"/>
            <a:ext cx="1500198" cy="2428892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8643998" cy="63579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00232" y="714356"/>
            <a:ext cx="62151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</a:rPr>
              <a:t>Усний рахунок</a:t>
            </a:r>
          </a:p>
          <a:p>
            <a:pPr algn="ctr"/>
            <a:r>
              <a:rPr lang="uk-UA" sz="4000" b="1" i="1" dirty="0" smtClean="0">
                <a:latin typeface="Times New Roman" pitchFamily="18" charset="0"/>
              </a:rPr>
              <a:t>“ Ланцюжок ”</a:t>
            </a:r>
            <a:endParaRPr lang="ru-RU" sz="4000" b="1" i="1" dirty="0">
              <a:latin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643042" y="4214818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</a:rPr>
              <a:t>12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00298" y="307181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</a:rPr>
              <a:t>2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428992" y="4214818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</a:rPr>
              <a:t>5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429124" y="307181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429256" y="4214818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</a:rPr>
              <a:t>6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500826" y="307181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</a:rPr>
              <a:t>10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43834" y="4500570"/>
            <a:ext cx="914400" cy="6286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8790598">
            <a:off x="2323617" y="3921959"/>
            <a:ext cx="513267" cy="325448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3170416">
            <a:off x="3171306" y="3926283"/>
            <a:ext cx="513267" cy="325448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8790598">
            <a:off x="4148636" y="4018829"/>
            <a:ext cx="551801" cy="253355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2936917">
            <a:off x="5098850" y="3937280"/>
            <a:ext cx="546209" cy="319659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8790598">
            <a:off x="6152126" y="3963656"/>
            <a:ext cx="611412" cy="288011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 16"/>
          <p:cNvSpPr/>
          <p:nvPr/>
        </p:nvSpPr>
        <p:spPr>
          <a:xfrm rot="3133965">
            <a:off x="7220738" y="3821851"/>
            <a:ext cx="599009" cy="669141"/>
          </a:xfrm>
          <a:prstGeom prst="mathEqua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Минус 17"/>
          <p:cNvSpPr/>
          <p:nvPr/>
        </p:nvSpPr>
        <p:spPr>
          <a:xfrm rot="18311522">
            <a:off x="2111267" y="3845167"/>
            <a:ext cx="370045" cy="28144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люс 19"/>
          <p:cNvSpPr/>
          <p:nvPr/>
        </p:nvSpPr>
        <p:spPr>
          <a:xfrm>
            <a:off x="3428992" y="3714752"/>
            <a:ext cx="285752" cy="285752"/>
          </a:xfrm>
          <a:prstGeom prst="mathPlus">
            <a:avLst>
              <a:gd name="adj1" fmla="val 13823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Минус 20"/>
          <p:cNvSpPr/>
          <p:nvPr/>
        </p:nvSpPr>
        <p:spPr>
          <a:xfrm rot="13236894">
            <a:off x="5333417" y="3729858"/>
            <a:ext cx="370045" cy="28144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люс 21"/>
          <p:cNvSpPr/>
          <p:nvPr/>
        </p:nvSpPr>
        <p:spPr>
          <a:xfrm>
            <a:off x="6072198" y="3857628"/>
            <a:ext cx="285752" cy="285752"/>
          </a:xfrm>
          <a:prstGeom prst="mathPlus">
            <a:avLst>
              <a:gd name="adj1" fmla="val 13823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люс 22"/>
          <p:cNvSpPr/>
          <p:nvPr/>
        </p:nvSpPr>
        <p:spPr>
          <a:xfrm>
            <a:off x="4000496" y="3857628"/>
            <a:ext cx="285752" cy="285752"/>
          </a:xfrm>
          <a:prstGeom prst="mathPlus">
            <a:avLst>
              <a:gd name="adj1" fmla="val 13823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8715436" cy="6429420"/>
          </a:xfrm>
          <a:prstGeom prst="rect">
            <a:avLst/>
          </a:prstGeom>
        </p:spPr>
      </p:pic>
      <p:cxnSp>
        <p:nvCxnSpPr>
          <p:cNvPr id="33" name="Прямая соединительная линия 32"/>
          <p:cNvCxnSpPr/>
          <p:nvPr/>
        </p:nvCxnSpPr>
        <p:spPr>
          <a:xfrm flipV="1">
            <a:off x="2928926" y="1714488"/>
            <a:ext cx="1500198" cy="2857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85918" y="571480"/>
            <a:ext cx="6858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</a:rPr>
              <a:t>Гра “Чий шлях довший?”</a:t>
            </a:r>
            <a:endParaRPr lang="ru-RU" sz="4400" b="1" dirty="0">
              <a:latin typeface="Times New Roman" pitchFamily="18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4429124" y="1714488"/>
            <a:ext cx="857256" cy="3571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5286380" y="1500174"/>
            <a:ext cx="2143140" cy="5715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000892" y="1785926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</a:rPr>
              <a:t>3 + 2 + 5</a:t>
            </a:r>
            <a:endParaRPr lang="ru-RU" sz="2800" b="1" dirty="0">
              <a:latin typeface="Times New Roman" pitchFamily="18" charset="0"/>
            </a:endParaRPr>
          </a:p>
        </p:txBody>
      </p:sp>
      <p:pic>
        <p:nvPicPr>
          <p:cNvPr id="47" name="Picture 2" descr="D:\Школа\М.Ю\Новая папка (2)\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736"/>
            <a:ext cx="971549" cy="1214446"/>
          </a:xfrm>
          <a:prstGeom prst="rect">
            <a:avLst/>
          </a:prstGeom>
          <a:noFill/>
        </p:spPr>
      </p:pic>
      <p:pic>
        <p:nvPicPr>
          <p:cNvPr id="48" name="Picture 5" descr="D:\Школа\М.Ю\Новая папка (2)\рло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928934"/>
            <a:ext cx="1090695" cy="1357322"/>
          </a:xfrm>
          <a:prstGeom prst="rect">
            <a:avLst/>
          </a:prstGeom>
          <a:noFill/>
        </p:spPr>
      </p:pic>
      <p:cxnSp>
        <p:nvCxnSpPr>
          <p:cNvPr id="49" name="Прямая соединительная линия 48"/>
          <p:cNvCxnSpPr/>
          <p:nvPr/>
        </p:nvCxnSpPr>
        <p:spPr>
          <a:xfrm flipV="1">
            <a:off x="2928926" y="3286124"/>
            <a:ext cx="1571636" cy="5715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500562" y="3286124"/>
            <a:ext cx="2214578" cy="12144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6679421" y="4107661"/>
            <a:ext cx="428628" cy="3571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000892" y="3929066"/>
            <a:ext cx="1635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</a:rPr>
              <a:t>3 + 7 + 1</a:t>
            </a:r>
            <a:endParaRPr lang="ru-RU" sz="2800" b="1" dirty="0">
              <a:latin typeface="Times New Roman" pitchFamily="18" charset="0"/>
            </a:endParaRPr>
          </a:p>
        </p:txBody>
      </p:sp>
      <p:pic>
        <p:nvPicPr>
          <p:cNvPr id="63" name="Picture 2" descr="D:\Новая папка\Новая папка\мішка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4643446"/>
            <a:ext cx="1071570" cy="1571636"/>
          </a:xfrm>
          <a:prstGeom prst="rect">
            <a:avLst/>
          </a:prstGeom>
          <a:noFill/>
        </p:spPr>
      </p:pic>
      <p:cxnSp>
        <p:nvCxnSpPr>
          <p:cNvPr id="64" name="Прямая соединительная линия 63"/>
          <p:cNvCxnSpPr/>
          <p:nvPr/>
        </p:nvCxnSpPr>
        <p:spPr>
          <a:xfrm flipV="1">
            <a:off x="2857488" y="4929198"/>
            <a:ext cx="2428892" cy="12144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5286380" y="4929198"/>
            <a:ext cx="857256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6143636" y="5357826"/>
            <a:ext cx="1500198" cy="2857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000892" y="5643578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</a:rPr>
              <a:t>7 + 2 + 3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643998" cy="62865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85918" y="1000108"/>
            <a:ext cx="67151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</a:rPr>
              <a:t>Тема. Зменшення чисел до 10.       </a:t>
            </a:r>
          </a:p>
          <a:p>
            <a:r>
              <a:rPr lang="uk-UA" sz="2800" b="1" dirty="0" smtClean="0">
                <a:latin typeface="Times New Roman" pitchFamily="18" charset="0"/>
              </a:rPr>
              <a:t>           Віднімання числа частинами.</a:t>
            </a:r>
          </a:p>
          <a:p>
            <a:r>
              <a:rPr lang="uk-UA" sz="2800" b="1" dirty="0" smtClean="0">
                <a:latin typeface="Times New Roman" pitchFamily="18" charset="0"/>
              </a:rPr>
              <a:t>           Задачі на різницеве порівняння.</a:t>
            </a:r>
          </a:p>
          <a:p>
            <a:endParaRPr lang="uk-UA" sz="2800" b="1" dirty="0" smtClean="0">
              <a:latin typeface="Times New Roman" pitchFamily="18" charset="0"/>
            </a:endParaRPr>
          </a:p>
          <a:p>
            <a:r>
              <a:rPr lang="uk-UA" sz="2800" b="1" dirty="0" smtClean="0">
                <a:latin typeface="Times New Roman" pitchFamily="18" charset="0"/>
              </a:rPr>
              <a:t>Мета. Навчити дітей віднімати число  </a:t>
            </a:r>
          </a:p>
          <a:p>
            <a:r>
              <a:rPr lang="uk-UA" sz="2800" b="1" dirty="0" smtClean="0">
                <a:latin typeface="Times New Roman" pitchFamily="18" charset="0"/>
              </a:rPr>
              <a:t>           частинами. Вдосконалювати  </a:t>
            </a:r>
          </a:p>
          <a:p>
            <a:r>
              <a:rPr lang="uk-UA" sz="2800" b="1" dirty="0" smtClean="0">
                <a:latin typeface="Times New Roman" pitchFamily="18" charset="0"/>
              </a:rPr>
              <a:t>           обчислювальні навички, вміння  </a:t>
            </a:r>
          </a:p>
          <a:p>
            <a:r>
              <a:rPr lang="uk-UA" sz="2800" b="1" dirty="0" smtClean="0">
                <a:latin typeface="Times New Roman" pitchFamily="18" charset="0"/>
              </a:rPr>
              <a:t>           розв'язувати задачі. Розвивати </a:t>
            </a:r>
          </a:p>
          <a:p>
            <a:r>
              <a:rPr lang="uk-UA" sz="2800" b="1" dirty="0" smtClean="0">
                <a:latin typeface="Times New Roman" pitchFamily="18" charset="0"/>
              </a:rPr>
              <a:t>           мислення. Виховувати охайність </a:t>
            </a:r>
          </a:p>
          <a:p>
            <a:r>
              <a:rPr lang="uk-UA" sz="2800" b="1" dirty="0" smtClean="0">
                <a:latin typeface="Times New Roman" pitchFamily="18" charset="0"/>
              </a:rPr>
              <a:t>           при письмі в зошиті.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8715436" cy="64294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85918" y="571480"/>
            <a:ext cx="678661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</a:rPr>
              <a:t>Девіз уроку</a:t>
            </a:r>
          </a:p>
          <a:p>
            <a:endParaRPr lang="uk-UA" sz="1000" b="1" i="1" dirty="0" smtClean="0">
              <a:latin typeface="Times New Roman" pitchFamily="18" charset="0"/>
            </a:endParaRPr>
          </a:p>
          <a:p>
            <a:endParaRPr lang="uk-UA" sz="1000" b="1" i="1" dirty="0" smtClean="0">
              <a:latin typeface="Times New Roman" pitchFamily="18" charset="0"/>
            </a:endParaRPr>
          </a:p>
          <a:p>
            <a:endParaRPr lang="uk-UA" sz="1000" b="1" i="1" dirty="0" smtClean="0">
              <a:latin typeface="Times New Roman" pitchFamily="18" charset="0"/>
            </a:endParaRPr>
          </a:p>
          <a:p>
            <a:r>
              <a:rPr lang="uk-UA" sz="4400" b="1" i="1" dirty="0" smtClean="0">
                <a:latin typeface="Times New Roman" pitchFamily="18" charset="0"/>
              </a:rPr>
              <a:t>Міркуємо – швидко! </a:t>
            </a:r>
          </a:p>
          <a:p>
            <a:r>
              <a:rPr lang="uk-UA" sz="4400" b="1" i="1" dirty="0" smtClean="0">
                <a:latin typeface="Times New Roman" pitchFamily="18" charset="0"/>
              </a:rPr>
              <a:t>Відповідаємо – правильно!</a:t>
            </a:r>
          </a:p>
          <a:p>
            <a:r>
              <a:rPr lang="uk-UA" sz="4400" b="1" i="1" dirty="0" smtClean="0">
                <a:latin typeface="Times New Roman" pitchFamily="18" charset="0"/>
              </a:rPr>
              <a:t>Лічимо – точно!</a:t>
            </a:r>
          </a:p>
          <a:p>
            <a:r>
              <a:rPr lang="uk-UA" sz="4400" b="1" i="1" dirty="0" smtClean="0">
                <a:latin typeface="Times New Roman" pitchFamily="18" charset="0"/>
              </a:rPr>
              <a:t>Пишемо – гарно!</a:t>
            </a:r>
            <a:endParaRPr lang="ru-RU" sz="4400" b="1" i="1" dirty="0">
              <a:latin typeface="Times New Roman" pitchFamily="18" charset="0"/>
            </a:endParaRPr>
          </a:p>
        </p:txBody>
      </p:sp>
      <p:pic>
        <p:nvPicPr>
          <p:cNvPr id="5" name="Рисунок 4" descr="шщшщгщш.jpeg"/>
          <p:cNvPicPr>
            <a:picLocks noChangeAspect="1"/>
          </p:cNvPicPr>
          <p:nvPr/>
        </p:nvPicPr>
        <p:blipFill>
          <a:blip r:embed="rId3" cstate="print">
            <a:lum bright="3000" contrast="9000"/>
          </a:blip>
          <a:stretch>
            <a:fillRect/>
          </a:stretch>
        </p:blipFill>
        <p:spPr>
          <a:xfrm>
            <a:off x="6143636" y="4572008"/>
            <a:ext cx="2428892" cy="178595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939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14290"/>
            <a:ext cx="8786874" cy="63579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7422" y="857232"/>
            <a:ext cx="56436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>
                <a:latin typeface="Times New Roman" pitchFamily="18" charset="0"/>
              </a:rPr>
              <a:t>Взаємоперевірка                   самостійної роботи</a:t>
            </a:r>
          </a:p>
          <a:p>
            <a:endParaRPr lang="uk-UA" sz="3200" b="1" i="1" dirty="0" smtClean="0">
              <a:latin typeface="Times New Roman" pitchFamily="18" charset="0"/>
            </a:endParaRPr>
          </a:p>
          <a:p>
            <a:r>
              <a:rPr lang="uk-UA" sz="3200" b="1" i="1" dirty="0" smtClean="0">
                <a:latin typeface="Times New Roman" pitchFamily="18" charset="0"/>
              </a:rPr>
              <a:t>   </a:t>
            </a:r>
            <a:r>
              <a:rPr lang="uk-UA" sz="4000" b="1" i="1" dirty="0" smtClean="0">
                <a:latin typeface="Times New Roman" pitchFamily="18" charset="0"/>
              </a:rPr>
              <a:t>4+5=9               5+4=9</a:t>
            </a:r>
          </a:p>
          <a:p>
            <a:r>
              <a:rPr lang="uk-UA" sz="4000" b="1" i="1" dirty="0" smtClean="0">
                <a:latin typeface="Times New Roman" pitchFamily="18" charset="0"/>
              </a:rPr>
              <a:t>  3+6=9               7+2=9</a:t>
            </a:r>
          </a:p>
          <a:p>
            <a:r>
              <a:rPr lang="uk-UA" sz="4000" b="1" i="1" dirty="0" smtClean="0">
                <a:latin typeface="Times New Roman" pitchFamily="18" charset="0"/>
              </a:rPr>
              <a:t>  9+0=9               8+1=9</a:t>
            </a:r>
            <a:endParaRPr lang="ru-RU" sz="4000" b="1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</TotalTime>
  <Words>354</Words>
  <Application>Microsoft Office PowerPoint</Application>
  <PresentationFormat>Екран (4:3)</PresentationFormat>
  <Paragraphs>100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16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Corp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WinXPClient</dc:creator>
  <cp:lastModifiedBy>Guest</cp:lastModifiedBy>
  <cp:revision>133</cp:revision>
  <dcterms:created xsi:type="dcterms:W3CDTF">2013-03-03T18:33:21Z</dcterms:created>
  <dcterms:modified xsi:type="dcterms:W3CDTF">2013-03-18T07:57:09Z</dcterms:modified>
</cp:coreProperties>
</file>